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media/image1.png" ContentType="image/png"/>
  <Override PartName="/ppt/media/image2.png" ContentType="image/png"/>
  <Override PartName="/ppt/media/image3.jpeg" ContentType="image/jpeg"/>
  <Override PartName="/ppt/media/image18.png" ContentType="image/png"/>
  <Override PartName="/ppt/media/image4.jpeg" ContentType="image/jpeg"/>
  <Override PartName="/ppt/media/image28.png" ContentType="image/png"/>
  <Override PartName="/ppt/media/image5.jpeg" ContentType="image/jpeg"/>
  <Override PartName="/ppt/media/image6.jpeg" ContentType="image/jpeg"/>
  <Override PartName="/ppt/media/image1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4.png" ContentType="image/png"/>
  <Override PartName="/ppt/media/image10.png" ContentType="image/png"/>
  <Override PartName="/ppt/media/image11.png" ContentType="image/png"/>
  <Override PartName="/ppt/media/image15.png" ContentType="image/png"/>
  <Override PartName="/ppt/media/image17.png" ContentType="image/png"/>
  <Override PartName="/ppt/media/image19.png" ContentType="image/png"/>
  <Override PartName="/ppt/media/image20.gif" ContentType="image/gif"/>
  <Override PartName="/ppt/media/image21.png" ContentType="image/png"/>
  <Override PartName="/ppt/media/image22.png" ContentType="image/png"/>
  <Override PartName="/ppt/media/image23.png" ContentType="image/png"/>
  <Override PartName="/ppt/media/image24.gif" ContentType="image/gif"/>
  <Override PartName="/ppt/media/image25.png" ContentType="image/png"/>
  <Override PartName="/ppt/media/image26.png" ContentType="image/png"/>
  <Override PartName="/ppt/media/image27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55DD344-051A-4BD7-9905-C123572AC57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31A3E62-83E1-49C5-8599-3CD9CB00719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26A1514-6D10-4BEB-B1D3-81C9E59B113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9A1BEA8-124D-45BA-A207-2DEC5B51488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C02E84C-70FA-4285-A27C-FE3BEF676D6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F81607F-0AAF-45CE-A161-0719CE90F24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F5D99E-B4E1-4B0F-9C20-0A873966F10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2C3C6A4-C7D6-4E25-8C90-A6E06B5A74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6C506E2-620C-4A99-9C48-85950F7D0E3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2B4422F-C1BD-4BDE-B364-D9D628CD92F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021387-0ECE-49AF-88DE-A8362005FD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66E2FA1-3A53-4601-BD3A-E93943D6D9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 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123624E-F747-4CD8-B3E2-88488CC2DCF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2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Clique para editar o formato do texto do título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image" Target="../media/image11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2.png"/><Relationship Id="rId10" Type="http://schemas.openxmlformats.org/officeDocument/2006/relationships/image" Target="../media/image12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gif"/><Relationship Id="rId8" Type="http://schemas.openxmlformats.org/officeDocument/2006/relationships/image" Target="../media/image21.png"/><Relationship Id="rId9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7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0.gif"/><Relationship Id="rId6" Type="http://schemas.openxmlformats.org/officeDocument/2006/relationships/image" Target="../media/image24.gif"/><Relationship Id="rId7" Type="http://schemas.openxmlformats.org/officeDocument/2006/relationships/image" Target="../media/image17.png"/><Relationship Id="rId8" Type="http://schemas.openxmlformats.org/officeDocument/2006/relationships/image" Target="../media/image17.png"/><Relationship Id="rId9" Type="http://schemas.openxmlformats.org/officeDocument/2006/relationships/image" Target="../media/image17.png"/><Relationship Id="rId10" Type="http://schemas.openxmlformats.org/officeDocument/2006/relationships/image" Target="../media/image24.gif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13.png"/><Relationship Id="rId16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Freeform 3"/>
          <p:cNvSpPr/>
          <p:nvPr/>
        </p:nvSpPr>
        <p:spPr>
          <a:xfrm rot="15965400">
            <a:off x="5293440" y="-50040"/>
            <a:ext cx="2593440" cy="3401280"/>
          </a:xfrm>
          <a:custGeom>
            <a:avLst/>
            <a:gdLst>
              <a:gd name="textAreaLeft" fmla="*/ 0 w 2593440"/>
              <a:gd name="textAreaRight" fmla="*/ 2593800 w 2593440"/>
              <a:gd name="textAreaTop" fmla="*/ 0 h 3401280"/>
              <a:gd name="textAreaBottom" fmla="*/ 3401640 h 3401280"/>
            </a:gdLst>
            <a:ahLst/>
            <a:rect l="textAreaLeft" t="textAreaTop" r="textAreaRight" b="textAreaBottom"/>
            <a:pathLst>
              <a:path w="2593626" h="3401476">
                <a:moveTo>
                  <a:pt x="0" y="0"/>
                </a:moveTo>
                <a:lnTo>
                  <a:pt x="2593626" y="0"/>
                </a:lnTo>
                <a:lnTo>
                  <a:pt x="2593626" y="3401476"/>
                </a:lnTo>
                <a:lnTo>
                  <a:pt x="0" y="34014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TextBox 4"/>
          <p:cNvSpPr/>
          <p:nvPr/>
        </p:nvSpPr>
        <p:spPr>
          <a:xfrm>
            <a:off x="377640" y="2562480"/>
            <a:ext cx="17604000" cy="481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7885"/>
              </a:lnSpc>
            </a:pPr>
            <a:r>
              <a:rPr b="1" lang="en-US" sz="27060" spc="-1" strike="noStrike">
                <a:solidFill>
                  <a:srgbClr val="6bc83f"/>
                </a:solidFill>
                <a:latin typeface="Montserrat Bold"/>
                <a:ea typeface="Montserrat Bold"/>
              </a:rPr>
              <a:t>ANTS </a:t>
            </a:r>
            <a:r>
              <a:rPr b="1" lang="en-US" sz="27060" spc="-1" strike="noStrike">
                <a:solidFill>
                  <a:srgbClr val="004aad"/>
                </a:solidFill>
                <a:latin typeface="Montserrat Bold"/>
                <a:ea typeface="Montserrat Bold"/>
              </a:rPr>
              <a:t>IA</a:t>
            </a:r>
            <a:endParaRPr b="0" lang="pt-BR" sz="27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Freeform 5"/>
          <p:cNvSpPr/>
          <p:nvPr/>
        </p:nvSpPr>
        <p:spPr>
          <a:xfrm flipH="1" rot="5400000">
            <a:off x="14963760" y="6790680"/>
            <a:ext cx="2626920" cy="3445200"/>
          </a:xfrm>
          <a:custGeom>
            <a:avLst/>
            <a:gdLst>
              <a:gd name="textAreaLeft" fmla="*/ -360 w 2626920"/>
              <a:gd name="textAreaRight" fmla="*/ 2626920 w 2626920"/>
              <a:gd name="textAreaTop" fmla="*/ 0 h 3445200"/>
              <a:gd name="textAreaBottom" fmla="*/ 3445560 h 3445200"/>
            </a:gdLst>
            <a:ahLst/>
            <a:rect l="textAreaLeft" t="textAreaTop" r="textAreaRight" b="textAreaBottom"/>
            <a:pathLst>
              <a:path w="2627174" h="3445475">
                <a:moveTo>
                  <a:pt x="2627174" y="0"/>
                </a:moveTo>
                <a:lnTo>
                  <a:pt x="0" y="0"/>
                </a:lnTo>
                <a:lnTo>
                  <a:pt x="0" y="3445474"/>
                </a:lnTo>
                <a:lnTo>
                  <a:pt x="2627174" y="3445474"/>
                </a:lnTo>
                <a:lnTo>
                  <a:pt x="2627174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Freeform 6"/>
          <p:cNvSpPr/>
          <p:nvPr/>
        </p:nvSpPr>
        <p:spPr>
          <a:xfrm flipH="1" rot="5400000">
            <a:off x="12542040" y="8049600"/>
            <a:ext cx="1409040" cy="1848240"/>
          </a:xfrm>
          <a:custGeom>
            <a:avLst/>
            <a:gdLst>
              <a:gd name="textAreaLeft" fmla="*/ 360 w 1409040"/>
              <a:gd name="textAreaRight" fmla="*/ 1409760 w 1409040"/>
              <a:gd name="textAreaTop" fmla="*/ 0 h 1848240"/>
              <a:gd name="textAreaBottom" fmla="*/ 1848600 h 1848240"/>
            </a:gdLst>
            <a:ahLst/>
            <a:rect l="textAreaLeft" t="textAreaTop" r="textAreaRight" b="textAreaBottom"/>
            <a:pathLst>
              <a:path w="1409440" h="1848446">
                <a:moveTo>
                  <a:pt x="1409440" y="0"/>
                </a:moveTo>
                <a:lnTo>
                  <a:pt x="0" y="0"/>
                </a:lnTo>
                <a:lnTo>
                  <a:pt x="0" y="1848446"/>
                </a:lnTo>
                <a:lnTo>
                  <a:pt x="1409440" y="1848446"/>
                </a:lnTo>
                <a:lnTo>
                  <a:pt x="140944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Freeform 7"/>
          <p:cNvSpPr/>
          <p:nvPr/>
        </p:nvSpPr>
        <p:spPr>
          <a:xfrm rot="15965400">
            <a:off x="1279800" y="7725600"/>
            <a:ext cx="1278000" cy="1676160"/>
          </a:xfrm>
          <a:custGeom>
            <a:avLst/>
            <a:gdLst>
              <a:gd name="textAreaLeft" fmla="*/ 0 w 1278000"/>
              <a:gd name="textAreaRight" fmla="*/ 1278360 w 1278000"/>
              <a:gd name="textAreaTop" fmla="*/ 0 h 1676160"/>
              <a:gd name="textAreaBottom" fmla="*/ 1676520 h 1676160"/>
            </a:gdLst>
            <a:ahLst/>
            <a:rect l="textAreaLeft" t="textAreaTop" r="textAreaRight" b="textAreaBottom"/>
            <a:pathLst>
              <a:path w="1278244" h="1676385">
                <a:moveTo>
                  <a:pt x="0" y="0"/>
                </a:moveTo>
                <a:lnTo>
                  <a:pt x="1278243" y="0"/>
                </a:lnTo>
                <a:lnTo>
                  <a:pt x="1278243" y="1676385"/>
                </a:lnTo>
                <a:lnTo>
                  <a:pt x="0" y="16763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TextBox 8"/>
          <p:cNvSpPr/>
          <p:nvPr/>
        </p:nvSpPr>
        <p:spPr>
          <a:xfrm>
            <a:off x="4481640" y="7033680"/>
            <a:ext cx="9324720" cy="32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565"/>
              </a:lnSpc>
            </a:pPr>
            <a:r>
              <a:rPr b="0" lang="en-US" sz="1829" spc="1464" strike="noStrike">
                <a:solidFill>
                  <a:srgbClr val="004aad"/>
                </a:solidFill>
                <a:latin typeface="Open Sans"/>
                <a:ea typeface="Open Sans"/>
              </a:rPr>
              <a:t>GRUPO 4</a:t>
            </a:r>
            <a:endParaRPr b="0" lang="pt-BR" sz="1829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" name="Group 9"/>
          <p:cNvGrpSpPr/>
          <p:nvPr/>
        </p:nvGrpSpPr>
        <p:grpSpPr>
          <a:xfrm>
            <a:off x="4374720" y="7200720"/>
            <a:ext cx="9538200" cy="360"/>
            <a:chOff x="4374720" y="7200720"/>
            <a:chExt cx="9538200" cy="360"/>
          </a:xfrm>
        </p:grpSpPr>
        <p:sp>
          <p:nvSpPr>
            <p:cNvPr id="49" name="AutoShape 10"/>
            <p:cNvSpPr/>
            <p:nvPr/>
          </p:nvSpPr>
          <p:spPr>
            <a:xfrm>
              <a:off x="13044960" y="7200720"/>
              <a:ext cx="867960" cy="360"/>
            </a:xfrm>
            <a:prstGeom prst="line">
              <a:avLst/>
            </a:prstGeom>
            <a:ln w="25400">
              <a:solidFill>
                <a:srgbClr val="6bc83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" name="AutoShape 11"/>
            <p:cNvSpPr/>
            <p:nvPr/>
          </p:nvSpPr>
          <p:spPr>
            <a:xfrm>
              <a:off x="4374720" y="7200720"/>
              <a:ext cx="867960" cy="360"/>
            </a:xfrm>
            <a:prstGeom prst="line">
              <a:avLst/>
            </a:prstGeom>
            <a:ln w="25400">
              <a:solidFill>
                <a:srgbClr val="6bc83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419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2"/>
          <p:cNvGrpSpPr/>
          <p:nvPr/>
        </p:nvGrpSpPr>
        <p:grpSpPr>
          <a:xfrm>
            <a:off x="319680" y="514440"/>
            <a:ext cx="8104680" cy="9258120"/>
            <a:chOff x="319680" y="514440"/>
            <a:chExt cx="8104680" cy="9258120"/>
          </a:xfrm>
        </p:grpSpPr>
        <p:pic>
          <p:nvPicPr>
            <p:cNvPr id="52" name="Picture 3" descr=""/>
            <p:cNvPicPr/>
            <p:nvPr/>
          </p:nvPicPr>
          <p:blipFill>
            <a:blip r:embed="rId1"/>
            <a:srcRect l="6229" t="0" r="6229" b="0"/>
            <a:stretch/>
          </p:blipFill>
          <p:spPr>
            <a:xfrm>
              <a:off x="319680" y="514440"/>
              <a:ext cx="8104680" cy="9258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3" name="TextBox 4"/>
          <p:cNvSpPr/>
          <p:nvPr/>
        </p:nvSpPr>
        <p:spPr>
          <a:xfrm>
            <a:off x="10356480" y="380880"/>
            <a:ext cx="6743520" cy="11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099"/>
              </a:lnSpc>
            </a:pPr>
            <a:r>
              <a:rPr b="1" lang="en-US" sz="6500" spc="-1" strike="noStrike">
                <a:solidFill>
                  <a:srgbClr val="6bc83f"/>
                </a:solidFill>
                <a:latin typeface="Montserrat Bold"/>
                <a:ea typeface="Montserrat Bold"/>
              </a:rPr>
              <a:t>INTEGRANTES</a:t>
            </a:r>
            <a:endParaRPr b="0" lang="pt-BR" sz="6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TextBox 5"/>
          <p:cNvSpPr/>
          <p:nvPr/>
        </p:nvSpPr>
        <p:spPr>
          <a:xfrm>
            <a:off x="11346480" y="2708640"/>
            <a:ext cx="429084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852"/>
              </a:lnSpc>
            </a:pPr>
            <a:r>
              <a:rPr b="1" lang="en-US" sz="204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João Victor Lima Salomão</a:t>
            </a:r>
            <a:endParaRPr b="0" lang="pt-BR" sz="204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TextBox 6"/>
          <p:cNvSpPr/>
          <p:nvPr/>
        </p:nvSpPr>
        <p:spPr>
          <a:xfrm>
            <a:off x="11346480" y="3304800"/>
            <a:ext cx="50335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852"/>
              </a:lnSpc>
            </a:pPr>
            <a:r>
              <a:rPr b="1" lang="en-US" sz="204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João Henrique Calixto Teixeira</a:t>
            </a:r>
            <a:endParaRPr b="0" lang="pt-BR" sz="204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TextBox 7"/>
          <p:cNvSpPr/>
          <p:nvPr/>
        </p:nvSpPr>
        <p:spPr>
          <a:xfrm>
            <a:off x="11346480" y="3901320"/>
            <a:ext cx="429084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852"/>
              </a:lnSpc>
            </a:pPr>
            <a:r>
              <a:rPr b="1" lang="en-US" sz="204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Juan Pablo Furtado Mondego</a:t>
            </a:r>
            <a:endParaRPr b="0" lang="pt-BR" sz="204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TextBox 8"/>
          <p:cNvSpPr/>
          <p:nvPr/>
        </p:nvSpPr>
        <p:spPr>
          <a:xfrm>
            <a:off x="11346480" y="4496400"/>
            <a:ext cx="429084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852"/>
              </a:lnSpc>
            </a:pPr>
            <a:r>
              <a:rPr b="1" lang="en-US" sz="204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Arthur Fellipe Lima Reis</a:t>
            </a:r>
            <a:endParaRPr b="0" lang="pt-BR" sz="204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419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2"/>
          <p:cNvGrpSpPr/>
          <p:nvPr/>
        </p:nvGrpSpPr>
        <p:grpSpPr>
          <a:xfrm>
            <a:off x="10108800" y="586800"/>
            <a:ext cx="7150320" cy="2954160"/>
            <a:chOff x="10108800" y="586800"/>
            <a:chExt cx="7150320" cy="2954160"/>
          </a:xfrm>
        </p:grpSpPr>
        <p:pic>
          <p:nvPicPr>
            <p:cNvPr id="59" name="Picture 3" descr=""/>
            <p:cNvPicPr/>
            <p:nvPr/>
          </p:nvPicPr>
          <p:blipFill>
            <a:blip r:embed="rId1"/>
            <a:srcRect l="0" t="10357" r="0" b="27429"/>
            <a:stretch/>
          </p:blipFill>
          <p:spPr>
            <a:xfrm>
              <a:off x="10108800" y="586800"/>
              <a:ext cx="7150320" cy="2954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0" name="Group 4"/>
          <p:cNvGrpSpPr/>
          <p:nvPr/>
        </p:nvGrpSpPr>
        <p:grpSpPr>
          <a:xfrm>
            <a:off x="10108800" y="3923280"/>
            <a:ext cx="7150320" cy="2954160"/>
            <a:chOff x="10108800" y="3923280"/>
            <a:chExt cx="7150320" cy="2954160"/>
          </a:xfrm>
        </p:grpSpPr>
        <p:pic>
          <p:nvPicPr>
            <p:cNvPr id="61" name="Picture 5" descr=""/>
            <p:cNvPicPr/>
            <p:nvPr/>
          </p:nvPicPr>
          <p:blipFill>
            <a:blip r:embed="rId2"/>
            <a:srcRect l="0" t="13271" r="0" b="13271"/>
            <a:stretch/>
          </p:blipFill>
          <p:spPr>
            <a:xfrm>
              <a:off x="10108800" y="3923280"/>
              <a:ext cx="7150320" cy="2954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2" name="Group 6"/>
          <p:cNvGrpSpPr/>
          <p:nvPr/>
        </p:nvGrpSpPr>
        <p:grpSpPr>
          <a:xfrm>
            <a:off x="10108800" y="7171920"/>
            <a:ext cx="7150320" cy="2954160"/>
            <a:chOff x="10108800" y="7171920"/>
            <a:chExt cx="7150320" cy="2954160"/>
          </a:xfrm>
        </p:grpSpPr>
        <p:pic>
          <p:nvPicPr>
            <p:cNvPr id="63" name="Picture 7" descr=""/>
            <p:cNvPicPr/>
            <p:nvPr/>
          </p:nvPicPr>
          <p:blipFill>
            <a:blip r:embed="rId3"/>
            <a:srcRect l="0" t="13274" r="0" b="13274"/>
            <a:stretch/>
          </p:blipFill>
          <p:spPr>
            <a:xfrm>
              <a:off x="10108800" y="7171920"/>
              <a:ext cx="7150320" cy="2954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4" name="Group 8"/>
          <p:cNvGrpSpPr/>
          <p:nvPr/>
        </p:nvGrpSpPr>
        <p:grpSpPr>
          <a:xfrm>
            <a:off x="464760" y="5322600"/>
            <a:ext cx="688320" cy="720720"/>
            <a:chOff x="464760" y="5322600"/>
            <a:chExt cx="688320" cy="720720"/>
          </a:xfrm>
        </p:grpSpPr>
        <p:sp>
          <p:nvSpPr>
            <p:cNvPr id="65" name="Freeform 9"/>
            <p:cNvSpPr/>
            <p:nvPr/>
          </p:nvSpPr>
          <p:spPr>
            <a:xfrm>
              <a:off x="464760" y="5355000"/>
              <a:ext cx="688320" cy="688320"/>
            </a:xfrm>
            <a:custGeom>
              <a:avLst/>
              <a:gdLst>
                <a:gd name="textAreaLeft" fmla="*/ 0 w 688320"/>
                <a:gd name="textAreaRight" fmla="*/ 688680 w 688320"/>
                <a:gd name="textAreaTop" fmla="*/ 0 h 688320"/>
                <a:gd name="textAreaBottom" fmla="*/ 688680 h 68832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" name="TextBox 10"/>
            <p:cNvSpPr/>
            <p:nvPr/>
          </p:nvSpPr>
          <p:spPr>
            <a:xfrm>
              <a:off x="464760" y="5322600"/>
              <a:ext cx="688320" cy="72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67" name="Group 11"/>
          <p:cNvGrpSpPr/>
          <p:nvPr/>
        </p:nvGrpSpPr>
        <p:grpSpPr>
          <a:xfrm>
            <a:off x="464760" y="6885000"/>
            <a:ext cx="688320" cy="720720"/>
            <a:chOff x="464760" y="6885000"/>
            <a:chExt cx="688320" cy="720720"/>
          </a:xfrm>
        </p:grpSpPr>
        <p:sp>
          <p:nvSpPr>
            <p:cNvPr id="68" name="Freeform 12"/>
            <p:cNvSpPr/>
            <p:nvPr/>
          </p:nvSpPr>
          <p:spPr>
            <a:xfrm>
              <a:off x="464760" y="6917400"/>
              <a:ext cx="688320" cy="688320"/>
            </a:xfrm>
            <a:custGeom>
              <a:avLst/>
              <a:gdLst>
                <a:gd name="textAreaLeft" fmla="*/ 0 w 688320"/>
                <a:gd name="textAreaRight" fmla="*/ 688680 w 688320"/>
                <a:gd name="textAreaTop" fmla="*/ 0 h 688320"/>
                <a:gd name="textAreaBottom" fmla="*/ 688680 h 68832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" name="TextBox 13"/>
            <p:cNvSpPr/>
            <p:nvPr/>
          </p:nvSpPr>
          <p:spPr>
            <a:xfrm>
              <a:off x="464760" y="6885000"/>
              <a:ext cx="688320" cy="72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70" name="Group 14"/>
          <p:cNvGrpSpPr/>
          <p:nvPr/>
        </p:nvGrpSpPr>
        <p:grpSpPr>
          <a:xfrm>
            <a:off x="464760" y="8447400"/>
            <a:ext cx="688320" cy="720720"/>
            <a:chOff x="464760" y="8447400"/>
            <a:chExt cx="688320" cy="720720"/>
          </a:xfrm>
        </p:grpSpPr>
        <p:sp>
          <p:nvSpPr>
            <p:cNvPr id="71" name="Freeform 15"/>
            <p:cNvSpPr/>
            <p:nvPr/>
          </p:nvSpPr>
          <p:spPr>
            <a:xfrm>
              <a:off x="464760" y="8479800"/>
              <a:ext cx="688320" cy="688320"/>
            </a:xfrm>
            <a:custGeom>
              <a:avLst/>
              <a:gdLst>
                <a:gd name="textAreaLeft" fmla="*/ 0 w 688320"/>
                <a:gd name="textAreaRight" fmla="*/ 688680 w 688320"/>
                <a:gd name="textAreaTop" fmla="*/ 0 h 688320"/>
                <a:gd name="textAreaBottom" fmla="*/ 688680 h 68832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" name="TextBox 16"/>
            <p:cNvSpPr/>
            <p:nvPr/>
          </p:nvSpPr>
          <p:spPr>
            <a:xfrm>
              <a:off x="464760" y="8447400"/>
              <a:ext cx="688320" cy="72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73" name="Freeform 17"/>
          <p:cNvSpPr/>
          <p:nvPr/>
        </p:nvSpPr>
        <p:spPr>
          <a:xfrm>
            <a:off x="464760" y="1176840"/>
            <a:ext cx="2088360" cy="2088360"/>
          </a:xfrm>
          <a:custGeom>
            <a:avLst/>
            <a:gdLst>
              <a:gd name="textAreaLeft" fmla="*/ 0 w 2088360"/>
              <a:gd name="textAreaRight" fmla="*/ 2088720 w 2088360"/>
              <a:gd name="textAreaTop" fmla="*/ 0 h 2088360"/>
              <a:gd name="textAreaBottom" fmla="*/ 2088720 h 2088360"/>
            </a:gdLst>
            <a:ahLst/>
            <a:rect l="textAreaLeft" t="textAreaTop" r="textAreaRight" b="textAreaBottom"/>
            <a:pathLst>
              <a:path w="2088592" h="2088592">
                <a:moveTo>
                  <a:pt x="0" y="0"/>
                </a:moveTo>
                <a:lnTo>
                  <a:pt x="2088592" y="0"/>
                </a:lnTo>
                <a:lnTo>
                  <a:pt x="2088592" y="2088592"/>
                </a:lnTo>
                <a:lnTo>
                  <a:pt x="0" y="20885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Box 18"/>
          <p:cNvSpPr/>
          <p:nvPr/>
        </p:nvSpPr>
        <p:spPr>
          <a:xfrm>
            <a:off x="331920" y="4149720"/>
            <a:ext cx="5615280" cy="7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879"/>
              </a:lnSpc>
            </a:pPr>
            <a:r>
              <a:rPr b="1" lang="en-US" sz="4200" spc="-1" strike="noStrike">
                <a:solidFill>
                  <a:srgbClr val="6bc83f"/>
                </a:solidFill>
                <a:latin typeface="Montserrat Bold"/>
                <a:ea typeface="Montserrat Bold"/>
              </a:rPr>
              <a:t>OBJETIVOS</a:t>
            </a:r>
            <a:endParaRPr b="0" lang="pt-BR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19"/>
          <p:cNvSpPr/>
          <p:nvPr/>
        </p:nvSpPr>
        <p:spPr>
          <a:xfrm>
            <a:off x="464760" y="5499000"/>
            <a:ext cx="68832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40"/>
              </a:lnSpc>
            </a:pPr>
            <a:r>
              <a:rPr b="1" lang="en-US" sz="2029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01</a:t>
            </a:r>
            <a:endParaRPr b="0" lang="pt-BR" sz="202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TextBox 20"/>
          <p:cNvSpPr/>
          <p:nvPr/>
        </p:nvSpPr>
        <p:spPr>
          <a:xfrm>
            <a:off x="1334520" y="5590440"/>
            <a:ext cx="525024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681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Criar um espaço virtual  utilizando NetLogo 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TextBox 21"/>
          <p:cNvSpPr/>
          <p:nvPr/>
        </p:nvSpPr>
        <p:spPr>
          <a:xfrm>
            <a:off x="464760" y="7061400"/>
            <a:ext cx="68832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40"/>
              </a:lnSpc>
            </a:pPr>
            <a:r>
              <a:rPr b="1" lang="en-US" sz="2029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02</a:t>
            </a:r>
            <a:endParaRPr b="0" lang="pt-BR" sz="202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TextBox 22"/>
          <p:cNvSpPr/>
          <p:nvPr/>
        </p:nvSpPr>
        <p:spPr>
          <a:xfrm>
            <a:off x="1334520" y="7153200"/>
            <a:ext cx="525024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681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Criar agentes, obstáculos e objetivos através da programação 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TextBox 23"/>
          <p:cNvSpPr/>
          <p:nvPr/>
        </p:nvSpPr>
        <p:spPr>
          <a:xfrm>
            <a:off x="464760" y="8623800"/>
            <a:ext cx="68832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40"/>
              </a:lnSpc>
            </a:pPr>
            <a:r>
              <a:rPr b="1" lang="en-US" sz="2029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03</a:t>
            </a:r>
            <a:endParaRPr b="0" lang="pt-BR" sz="202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TextBox 24"/>
          <p:cNvSpPr/>
          <p:nvPr/>
        </p:nvSpPr>
        <p:spPr>
          <a:xfrm>
            <a:off x="1334520" y="8610840"/>
            <a:ext cx="52502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681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Implementar conceitos de inteligência artificial nos agentes parar explorar como eles operam no meio .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TextBox 25"/>
          <p:cNvSpPr/>
          <p:nvPr/>
        </p:nvSpPr>
        <p:spPr>
          <a:xfrm>
            <a:off x="331920" y="316080"/>
            <a:ext cx="4442400" cy="7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879"/>
              </a:lnSpc>
            </a:pPr>
            <a:r>
              <a:rPr b="1" lang="en-US" sz="4200" spc="-1" strike="noStrike">
                <a:solidFill>
                  <a:srgbClr val="6bc83f"/>
                </a:solidFill>
                <a:latin typeface="Montserrat Bold"/>
                <a:ea typeface="Montserrat Bold"/>
              </a:rPr>
              <a:t>FERRAMENTA</a:t>
            </a:r>
            <a:endParaRPr b="0" lang="pt-BR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TextBox 26"/>
          <p:cNvSpPr/>
          <p:nvPr/>
        </p:nvSpPr>
        <p:spPr>
          <a:xfrm>
            <a:off x="700200" y="3183120"/>
            <a:ext cx="333360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957"/>
              </a:lnSpc>
            </a:pPr>
            <a:r>
              <a:rPr b="1" lang="en-US" sz="2110" spc="-1" strike="noStrike">
                <a:solidFill>
                  <a:srgbClr val="6bc83f"/>
                </a:solidFill>
                <a:latin typeface="Montserrat Bold"/>
                <a:ea typeface="Montserrat Bold"/>
              </a:rPr>
              <a:t>NetLogo</a:t>
            </a:r>
            <a:endParaRPr b="0" lang="pt-BR" sz="21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TextBox 27"/>
          <p:cNvSpPr/>
          <p:nvPr/>
        </p:nvSpPr>
        <p:spPr>
          <a:xfrm>
            <a:off x="2689560" y="2112480"/>
            <a:ext cx="5445360" cy="64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681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Ferramenta de modelagem e simulação que permite ao usuário criar um ecossistema que utiliza-se de agentes para exploração e pesquisas de comportamentos.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419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2"/>
          <p:cNvSpPr/>
          <p:nvPr/>
        </p:nvSpPr>
        <p:spPr>
          <a:xfrm>
            <a:off x="549360" y="3145680"/>
            <a:ext cx="5079960" cy="4359240"/>
          </a:xfrm>
          <a:custGeom>
            <a:avLst/>
            <a:gdLst>
              <a:gd name="textAreaLeft" fmla="*/ 0 w 5079960"/>
              <a:gd name="textAreaRight" fmla="*/ 5080320 w 5079960"/>
              <a:gd name="textAreaTop" fmla="*/ 0 h 4359240"/>
              <a:gd name="textAreaBottom" fmla="*/ 4359600 h 4359240"/>
            </a:gdLst>
            <a:ahLst/>
            <a:rect l="textAreaLeft" t="textAreaTop" r="textAreaRight" b="textAreaBottom"/>
            <a:pathLst>
              <a:path w="5080374" h="4359598">
                <a:moveTo>
                  <a:pt x="0" y="0"/>
                </a:moveTo>
                <a:lnTo>
                  <a:pt x="5080373" y="0"/>
                </a:lnTo>
                <a:lnTo>
                  <a:pt x="5080373" y="4359598"/>
                </a:lnTo>
                <a:lnTo>
                  <a:pt x="0" y="43595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Freeform 3"/>
          <p:cNvSpPr/>
          <p:nvPr/>
        </p:nvSpPr>
        <p:spPr>
          <a:xfrm>
            <a:off x="1155960" y="5103000"/>
            <a:ext cx="3258720" cy="1925640"/>
          </a:xfrm>
          <a:custGeom>
            <a:avLst/>
            <a:gdLst>
              <a:gd name="textAreaLeft" fmla="*/ 0 w 3258720"/>
              <a:gd name="textAreaRight" fmla="*/ 3259080 w 3258720"/>
              <a:gd name="textAreaTop" fmla="*/ 0 h 1925640"/>
              <a:gd name="textAreaBottom" fmla="*/ 1926000 h 1925640"/>
            </a:gdLst>
            <a:ahLst/>
            <a:rect l="textAreaLeft" t="textAreaTop" r="textAreaRight" b="textAreaBottom"/>
            <a:pathLst>
              <a:path w="3259216" h="1925900">
                <a:moveTo>
                  <a:pt x="0" y="0"/>
                </a:moveTo>
                <a:lnTo>
                  <a:pt x="3259216" y="0"/>
                </a:lnTo>
                <a:lnTo>
                  <a:pt x="3259216" y="1925900"/>
                </a:lnTo>
                <a:lnTo>
                  <a:pt x="0" y="1925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Freeform 4"/>
          <p:cNvSpPr/>
          <p:nvPr/>
        </p:nvSpPr>
        <p:spPr>
          <a:xfrm>
            <a:off x="12742920" y="3145680"/>
            <a:ext cx="5072040" cy="4352400"/>
          </a:xfrm>
          <a:custGeom>
            <a:avLst/>
            <a:gdLst>
              <a:gd name="textAreaLeft" fmla="*/ 0 w 5072040"/>
              <a:gd name="textAreaRight" fmla="*/ 5072400 w 5072040"/>
              <a:gd name="textAreaTop" fmla="*/ 0 h 4352400"/>
              <a:gd name="textAreaBottom" fmla="*/ 4352760 h 4352400"/>
            </a:gdLst>
            <a:ahLst/>
            <a:rect l="textAreaLeft" t="textAreaTop" r="textAreaRight" b="textAreaBottom"/>
            <a:pathLst>
              <a:path w="5072238" h="4352617">
                <a:moveTo>
                  <a:pt x="0" y="0"/>
                </a:moveTo>
                <a:lnTo>
                  <a:pt x="5072238" y="0"/>
                </a:lnTo>
                <a:lnTo>
                  <a:pt x="5072238" y="4352617"/>
                </a:lnTo>
                <a:lnTo>
                  <a:pt x="0" y="435261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7" name="Group 5"/>
          <p:cNvGrpSpPr/>
          <p:nvPr/>
        </p:nvGrpSpPr>
        <p:grpSpPr>
          <a:xfrm>
            <a:off x="109080" y="7365960"/>
            <a:ext cx="3258720" cy="2623320"/>
            <a:chOff x="109080" y="7365960"/>
            <a:chExt cx="3258720" cy="2623320"/>
          </a:xfrm>
        </p:grpSpPr>
        <p:sp>
          <p:nvSpPr>
            <p:cNvPr id="88" name="Freeform 6"/>
            <p:cNvSpPr/>
            <p:nvPr/>
          </p:nvSpPr>
          <p:spPr>
            <a:xfrm>
              <a:off x="109080" y="7454880"/>
              <a:ext cx="3258720" cy="2534040"/>
            </a:xfrm>
            <a:custGeom>
              <a:avLst/>
              <a:gdLst>
                <a:gd name="textAreaLeft" fmla="*/ 0 w 3258720"/>
                <a:gd name="textAreaRight" fmla="*/ 3259080 w 3258720"/>
                <a:gd name="textAreaTop" fmla="*/ 0 h 2534040"/>
                <a:gd name="textAreaBottom" fmla="*/ 2534400 h 2534040"/>
              </a:gdLst>
              <a:ahLst/>
              <a:rect l="textAreaLeft" t="textAreaTop" r="textAreaRight" b="textAreaBottom"/>
              <a:pathLst>
                <a:path w="1045205" h="812800">
                  <a:moveTo>
                    <a:pt x="121147" y="0"/>
                  </a:moveTo>
                  <a:lnTo>
                    <a:pt x="924058" y="0"/>
                  </a:lnTo>
                  <a:cubicBezTo>
                    <a:pt x="956188" y="0"/>
                    <a:pt x="987002" y="12764"/>
                    <a:pt x="1009722" y="35483"/>
                  </a:cubicBezTo>
                  <a:cubicBezTo>
                    <a:pt x="1032441" y="58203"/>
                    <a:pt x="1045205" y="89017"/>
                    <a:pt x="1045205" y="121147"/>
                  </a:cubicBezTo>
                  <a:lnTo>
                    <a:pt x="1045205" y="691653"/>
                  </a:lnTo>
                  <a:cubicBezTo>
                    <a:pt x="1045205" y="723783"/>
                    <a:pt x="1032441" y="754597"/>
                    <a:pt x="1009722" y="777317"/>
                  </a:cubicBezTo>
                  <a:cubicBezTo>
                    <a:pt x="987002" y="800036"/>
                    <a:pt x="956188" y="812800"/>
                    <a:pt x="924058" y="812800"/>
                  </a:cubicBezTo>
                  <a:lnTo>
                    <a:pt x="121147" y="812800"/>
                  </a:lnTo>
                  <a:cubicBezTo>
                    <a:pt x="89017" y="812800"/>
                    <a:pt x="58203" y="800036"/>
                    <a:pt x="35483" y="777317"/>
                  </a:cubicBezTo>
                  <a:cubicBezTo>
                    <a:pt x="12764" y="754597"/>
                    <a:pt x="0" y="723783"/>
                    <a:pt x="0" y="691653"/>
                  </a:cubicBezTo>
                  <a:lnTo>
                    <a:pt x="0" y="121147"/>
                  </a:lnTo>
                  <a:cubicBezTo>
                    <a:pt x="0" y="89017"/>
                    <a:pt x="12764" y="58203"/>
                    <a:pt x="35483" y="35483"/>
                  </a:cubicBezTo>
                  <a:cubicBezTo>
                    <a:pt x="58203" y="12764"/>
                    <a:pt x="89017" y="0"/>
                    <a:pt x="121147" y="0"/>
                  </a:cubicBezTo>
                  <a:close/>
                </a:path>
              </a:pathLst>
            </a:custGeom>
            <a:solidFill>
              <a:srgbClr val="006c5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9" name="TextBox 7"/>
            <p:cNvSpPr/>
            <p:nvPr/>
          </p:nvSpPr>
          <p:spPr>
            <a:xfrm>
              <a:off x="109080" y="7365960"/>
              <a:ext cx="3258720" cy="26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23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0" name="Group 8"/>
          <p:cNvGrpSpPr/>
          <p:nvPr/>
        </p:nvGrpSpPr>
        <p:grpSpPr>
          <a:xfrm>
            <a:off x="3885120" y="7416000"/>
            <a:ext cx="3258720" cy="2623320"/>
            <a:chOff x="3885120" y="7416000"/>
            <a:chExt cx="3258720" cy="2623320"/>
          </a:xfrm>
        </p:grpSpPr>
        <p:sp>
          <p:nvSpPr>
            <p:cNvPr id="91" name="Freeform 9"/>
            <p:cNvSpPr/>
            <p:nvPr/>
          </p:nvSpPr>
          <p:spPr>
            <a:xfrm>
              <a:off x="3885120" y="7505280"/>
              <a:ext cx="3258720" cy="2534040"/>
            </a:xfrm>
            <a:custGeom>
              <a:avLst/>
              <a:gdLst>
                <a:gd name="textAreaLeft" fmla="*/ 0 w 3258720"/>
                <a:gd name="textAreaRight" fmla="*/ 3259080 w 3258720"/>
                <a:gd name="textAreaTop" fmla="*/ 0 h 2534040"/>
                <a:gd name="textAreaBottom" fmla="*/ 2534400 h 2534040"/>
              </a:gdLst>
              <a:ahLst/>
              <a:rect l="textAreaLeft" t="textAreaTop" r="textAreaRight" b="textAreaBottom"/>
              <a:pathLst>
                <a:path w="1045205" h="812800">
                  <a:moveTo>
                    <a:pt x="121147" y="0"/>
                  </a:moveTo>
                  <a:lnTo>
                    <a:pt x="924058" y="0"/>
                  </a:lnTo>
                  <a:cubicBezTo>
                    <a:pt x="956188" y="0"/>
                    <a:pt x="987002" y="12764"/>
                    <a:pt x="1009722" y="35483"/>
                  </a:cubicBezTo>
                  <a:cubicBezTo>
                    <a:pt x="1032441" y="58203"/>
                    <a:pt x="1045205" y="89017"/>
                    <a:pt x="1045205" y="121147"/>
                  </a:cubicBezTo>
                  <a:lnTo>
                    <a:pt x="1045205" y="691653"/>
                  </a:lnTo>
                  <a:cubicBezTo>
                    <a:pt x="1045205" y="723783"/>
                    <a:pt x="1032441" y="754597"/>
                    <a:pt x="1009722" y="777317"/>
                  </a:cubicBezTo>
                  <a:cubicBezTo>
                    <a:pt x="987002" y="800036"/>
                    <a:pt x="956188" y="812800"/>
                    <a:pt x="924058" y="812800"/>
                  </a:cubicBezTo>
                  <a:lnTo>
                    <a:pt x="121147" y="812800"/>
                  </a:lnTo>
                  <a:cubicBezTo>
                    <a:pt x="89017" y="812800"/>
                    <a:pt x="58203" y="800036"/>
                    <a:pt x="35483" y="777317"/>
                  </a:cubicBezTo>
                  <a:cubicBezTo>
                    <a:pt x="12764" y="754597"/>
                    <a:pt x="0" y="723783"/>
                    <a:pt x="0" y="691653"/>
                  </a:cubicBezTo>
                  <a:lnTo>
                    <a:pt x="0" y="121147"/>
                  </a:lnTo>
                  <a:cubicBezTo>
                    <a:pt x="0" y="89017"/>
                    <a:pt x="12764" y="58203"/>
                    <a:pt x="35483" y="35483"/>
                  </a:cubicBezTo>
                  <a:cubicBezTo>
                    <a:pt x="58203" y="12764"/>
                    <a:pt x="89017" y="0"/>
                    <a:pt x="121147" y="0"/>
                  </a:cubicBezTo>
                  <a:close/>
                </a:path>
              </a:pathLst>
            </a:custGeom>
            <a:solidFill>
              <a:srgbClr val="006c5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" name="TextBox 10"/>
            <p:cNvSpPr/>
            <p:nvPr/>
          </p:nvSpPr>
          <p:spPr>
            <a:xfrm>
              <a:off x="3885120" y="7416000"/>
              <a:ext cx="3258720" cy="26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23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3" name="Group 11"/>
          <p:cNvGrpSpPr/>
          <p:nvPr/>
        </p:nvGrpSpPr>
        <p:grpSpPr>
          <a:xfrm>
            <a:off x="14832360" y="7359120"/>
            <a:ext cx="3253680" cy="2619000"/>
            <a:chOff x="14832360" y="7359120"/>
            <a:chExt cx="3253680" cy="2619000"/>
          </a:xfrm>
        </p:grpSpPr>
        <p:sp>
          <p:nvSpPr>
            <p:cNvPr id="94" name="Freeform 12"/>
            <p:cNvSpPr/>
            <p:nvPr/>
          </p:nvSpPr>
          <p:spPr>
            <a:xfrm>
              <a:off x="14832360" y="7448040"/>
              <a:ext cx="3253680" cy="2530080"/>
            </a:xfrm>
            <a:custGeom>
              <a:avLst/>
              <a:gdLst>
                <a:gd name="textAreaLeft" fmla="*/ 0 w 3253680"/>
                <a:gd name="textAreaRight" fmla="*/ 3254040 w 3253680"/>
                <a:gd name="textAreaTop" fmla="*/ 0 h 2530080"/>
                <a:gd name="textAreaBottom" fmla="*/ 2530440 h 2530080"/>
              </a:gdLst>
              <a:ahLst/>
              <a:rect l="textAreaLeft" t="textAreaTop" r="textAreaRight" b="textAreaBottom"/>
              <a:pathLst>
                <a:path w="1045205" h="812800">
                  <a:moveTo>
                    <a:pt x="121342" y="0"/>
                  </a:moveTo>
                  <a:lnTo>
                    <a:pt x="923863" y="0"/>
                  </a:lnTo>
                  <a:cubicBezTo>
                    <a:pt x="990879" y="0"/>
                    <a:pt x="1045205" y="54327"/>
                    <a:pt x="1045205" y="121342"/>
                  </a:cubicBezTo>
                  <a:lnTo>
                    <a:pt x="1045205" y="691458"/>
                  </a:lnTo>
                  <a:cubicBezTo>
                    <a:pt x="1045205" y="758473"/>
                    <a:pt x="990879" y="812800"/>
                    <a:pt x="923863" y="812800"/>
                  </a:cubicBezTo>
                  <a:lnTo>
                    <a:pt x="121342" y="812800"/>
                  </a:lnTo>
                  <a:cubicBezTo>
                    <a:pt x="54327" y="812800"/>
                    <a:pt x="0" y="758473"/>
                    <a:pt x="0" y="691458"/>
                  </a:cubicBezTo>
                  <a:lnTo>
                    <a:pt x="0" y="121342"/>
                  </a:lnTo>
                  <a:cubicBezTo>
                    <a:pt x="0" y="54327"/>
                    <a:pt x="54327" y="0"/>
                    <a:pt x="121342" y="0"/>
                  </a:cubicBezTo>
                  <a:close/>
                </a:path>
              </a:pathLst>
            </a:custGeom>
            <a:solidFill>
              <a:srgbClr val="ff313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" name="TextBox 13"/>
            <p:cNvSpPr/>
            <p:nvPr/>
          </p:nvSpPr>
          <p:spPr>
            <a:xfrm>
              <a:off x="14832360" y="7359120"/>
              <a:ext cx="3253680" cy="261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23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6" name="Group 14"/>
          <p:cNvGrpSpPr/>
          <p:nvPr/>
        </p:nvGrpSpPr>
        <p:grpSpPr>
          <a:xfrm>
            <a:off x="11369520" y="7333560"/>
            <a:ext cx="3253680" cy="2619000"/>
            <a:chOff x="11369520" y="7333560"/>
            <a:chExt cx="3253680" cy="2619000"/>
          </a:xfrm>
        </p:grpSpPr>
        <p:sp>
          <p:nvSpPr>
            <p:cNvPr id="97" name="Freeform 15"/>
            <p:cNvSpPr/>
            <p:nvPr/>
          </p:nvSpPr>
          <p:spPr>
            <a:xfrm>
              <a:off x="11369520" y="7422480"/>
              <a:ext cx="3253680" cy="2530080"/>
            </a:xfrm>
            <a:custGeom>
              <a:avLst/>
              <a:gdLst>
                <a:gd name="textAreaLeft" fmla="*/ 0 w 3253680"/>
                <a:gd name="textAreaRight" fmla="*/ 3254040 w 3253680"/>
                <a:gd name="textAreaTop" fmla="*/ 0 h 2530080"/>
                <a:gd name="textAreaBottom" fmla="*/ 2530440 h 2530080"/>
              </a:gdLst>
              <a:ahLst/>
              <a:rect l="textAreaLeft" t="textAreaTop" r="textAreaRight" b="textAreaBottom"/>
              <a:pathLst>
                <a:path w="1045205" h="812800">
                  <a:moveTo>
                    <a:pt x="121342" y="0"/>
                  </a:moveTo>
                  <a:lnTo>
                    <a:pt x="923863" y="0"/>
                  </a:lnTo>
                  <a:cubicBezTo>
                    <a:pt x="990879" y="0"/>
                    <a:pt x="1045205" y="54327"/>
                    <a:pt x="1045205" y="121342"/>
                  </a:cubicBezTo>
                  <a:lnTo>
                    <a:pt x="1045205" y="691458"/>
                  </a:lnTo>
                  <a:cubicBezTo>
                    <a:pt x="1045205" y="758473"/>
                    <a:pt x="990879" y="812800"/>
                    <a:pt x="923863" y="812800"/>
                  </a:cubicBezTo>
                  <a:lnTo>
                    <a:pt x="121342" y="812800"/>
                  </a:lnTo>
                  <a:cubicBezTo>
                    <a:pt x="54327" y="812800"/>
                    <a:pt x="0" y="758473"/>
                    <a:pt x="0" y="691458"/>
                  </a:cubicBezTo>
                  <a:lnTo>
                    <a:pt x="0" y="121342"/>
                  </a:lnTo>
                  <a:cubicBezTo>
                    <a:pt x="0" y="54327"/>
                    <a:pt x="54327" y="0"/>
                    <a:pt x="121342" y="0"/>
                  </a:cubicBezTo>
                  <a:close/>
                </a:path>
              </a:pathLst>
            </a:custGeom>
            <a:solidFill>
              <a:srgbClr val="ff313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" name="TextBox 16"/>
            <p:cNvSpPr/>
            <p:nvPr/>
          </p:nvSpPr>
          <p:spPr>
            <a:xfrm>
              <a:off x="11369520" y="7333560"/>
              <a:ext cx="3253680" cy="261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239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</a:endParaRPr>
            </a:p>
            <a:p>
              <a:pPr algn="ctr">
                <a:lnSpc>
                  <a:spcPts val="2239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99" name="Freeform 17"/>
          <p:cNvSpPr/>
          <p:nvPr/>
        </p:nvSpPr>
        <p:spPr>
          <a:xfrm>
            <a:off x="5046480" y="2446920"/>
            <a:ext cx="2608560" cy="1849680"/>
          </a:xfrm>
          <a:custGeom>
            <a:avLst/>
            <a:gdLst>
              <a:gd name="textAreaLeft" fmla="*/ 0 w 2608560"/>
              <a:gd name="textAreaRight" fmla="*/ 2608920 w 2608560"/>
              <a:gd name="textAreaTop" fmla="*/ 0 h 1849680"/>
              <a:gd name="textAreaBottom" fmla="*/ 1850040 h 1849680"/>
            </a:gdLst>
            <a:ahLst/>
            <a:rect l="textAreaLeft" t="textAreaTop" r="textAreaRight" b="textAreaBottom"/>
            <a:pathLst>
              <a:path w="2608883" h="1849935">
                <a:moveTo>
                  <a:pt x="0" y="0"/>
                </a:moveTo>
                <a:lnTo>
                  <a:pt x="2608883" y="0"/>
                </a:lnTo>
                <a:lnTo>
                  <a:pt x="2608883" y="1849935"/>
                </a:lnTo>
                <a:lnTo>
                  <a:pt x="0" y="18499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Box 18"/>
          <p:cNvSpPr/>
          <p:nvPr/>
        </p:nvSpPr>
        <p:spPr>
          <a:xfrm>
            <a:off x="7471800" y="2551680"/>
            <a:ext cx="334440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Agentes Reativos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Freeform 19"/>
          <p:cNvSpPr/>
          <p:nvPr/>
        </p:nvSpPr>
        <p:spPr>
          <a:xfrm>
            <a:off x="4835880" y="3210840"/>
            <a:ext cx="2608560" cy="1849680"/>
          </a:xfrm>
          <a:custGeom>
            <a:avLst/>
            <a:gdLst>
              <a:gd name="textAreaLeft" fmla="*/ 0 w 2608560"/>
              <a:gd name="textAreaRight" fmla="*/ 2608920 w 2608560"/>
              <a:gd name="textAreaTop" fmla="*/ 0 h 1849680"/>
              <a:gd name="textAreaBottom" fmla="*/ 1850040 h 1849680"/>
            </a:gdLst>
            <a:ahLst/>
            <a:rect l="textAreaLeft" t="textAreaTop" r="textAreaRight" b="textAreaBottom"/>
            <a:pathLst>
              <a:path w="2608883" h="1849935">
                <a:moveTo>
                  <a:pt x="0" y="0"/>
                </a:moveTo>
                <a:lnTo>
                  <a:pt x="2608883" y="0"/>
                </a:lnTo>
                <a:lnTo>
                  <a:pt x="2608883" y="1849935"/>
                </a:lnTo>
                <a:lnTo>
                  <a:pt x="0" y="18499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Freeform 20"/>
          <p:cNvSpPr/>
          <p:nvPr/>
        </p:nvSpPr>
        <p:spPr>
          <a:xfrm>
            <a:off x="4862880" y="3945600"/>
            <a:ext cx="2608560" cy="1849680"/>
          </a:xfrm>
          <a:custGeom>
            <a:avLst/>
            <a:gdLst>
              <a:gd name="textAreaLeft" fmla="*/ 0 w 2608560"/>
              <a:gd name="textAreaRight" fmla="*/ 2608920 w 2608560"/>
              <a:gd name="textAreaTop" fmla="*/ 0 h 1849680"/>
              <a:gd name="textAreaBottom" fmla="*/ 1850040 h 1849680"/>
            </a:gdLst>
            <a:ahLst/>
            <a:rect l="textAreaLeft" t="textAreaTop" r="textAreaRight" b="textAreaBottom"/>
            <a:pathLst>
              <a:path w="2608883" h="1849935">
                <a:moveTo>
                  <a:pt x="0" y="0"/>
                </a:moveTo>
                <a:lnTo>
                  <a:pt x="2608883" y="0"/>
                </a:lnTo>
                <a:lnTo>
                  <a:pt x="2608883" y="1849935"/>
                </a:lnTo>
                <a:lnTo>
                  <a:pt x="0" y="18499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Freeform 21"/>
          <p:cNvSpPr/>
          <p:nvPr/>
        </p:nvSpPr>
        <p:spPr>
          <a:xfrm>
            <a:off x="4975560" y="4870440"/>
            <a:ext cx="2608560" cy="1849680"/>
          </a:xfrm>
          <a:custGeom>
            <a:avLst/>
            <a:gdLst>
              <a:gd name="textAreaLeft" fmla="*/ 0 w 2608560"/>
              <a:gd name="textAreaRight" fmla="*/ 2608920 w 2608560"/>
              <a:gd name="textAreaTop" fmla="*/ 0 h 1849680"/>
              <a:gd name="textAreaBottom" fmla="*/ 1850040 h 1849680"/>
            </a:gdLst>
            <a:ahLst/>
            <a:rect l="textAreaLeft" t="textAreaTop" r="textAreaRight" b="textAreaBottom"/>
            <a:pathLst>
              <a:path w="2608883" h="1849935">
                <a:moveTo>
                  <a:pt x="0" y="0"/>
                </a:moveTo>
                <a:lnTo>
                  <a:pt x="2608883" y="0"/>
                </a:lnTo>
                <a:lnTo>
                  <a:pt x="2608883" y="1849935"/>
                </a:lnTo>
                <a:lnTo>
                  <a:pt x="0" y="18499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Freeform 22"/>
          <p:cNvSpPr/>
          <p:nvPr/>
        </p:nvSpPr>
        <p:spPr>
          <a:xfrm flipH="1">
            <a:off x="10679040" y="2446920"/>
            <a:ext cx="2608560" cy="1849680"/>
          </a:xfrm>
          <a:custGeom>
            <a:avLst/>
            <a:gdLst>
              <a:gd name="textAreaLeft" fmla="*/ 360 w 2608560"/>
              <a:gd name="textAreaRight" fmla="*/ 2609280 w 2608560"/>
              <a:gd name="textAreaTop" fmla="*/ 0 h 1849680"/>
              <a:gd name="textAreaBottom" fmla="*/ 1850040 h 1849680"/>
            </a:gdLst>
            <a:ahLst/>
            <a:rect l="textAreaLeft" t="textAreaTop" r="textAreaRight" b="textAreaBottom"/>
            <a:pathLst>
              <a:path w="2608883" h="1849935">
                <a:moveTo>
                  <a:pt x="2608883" y="0"/>
                </a:moveTo>
                <a:lnTo>
                  <a:pt x="0" y="0"/>
                </a:lnTo>
                <a:lnTo>
                  <a:pt x="0" y="1849935"/>
                </a:lnTo>
                <a:lnTo>
                  <a:pt x="2608883" y="1849935"/>
                </a:lnTo>
                <a:lnTo>
                  <a:pt x="2608883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Freeform 23"/>
          <p:cNvSpPr/>
          <p:nvPr/>
        </p:nvSpPr>
        <p:spPr>
          <a:xfrm flipH="1">
            <a:off x="10791000" y="3210840"/>
            <a:ext cx="2608560" cy="1849680"/>
          </a:xfrm>
          <a:custGeom>
            <a:avLst/>
            <a:gdLst>
              <a:gd name="textAreaLeft" fmla="*/ 360 w 2608560"/>
              <a:gd name="textAreaRight" fmla="*/ 2609280 w 2608560"/>
              <a:gd name="textAreaTop" fmla="*/ 0 h 1849680"/>
              <a:gd name="textAreaBottom" fmla="*/ 1850040 h 1849680"/>
            </a:gdLst>
            <a:ahLst/>
            <a:rect l="textAreaLeft" t="textAreaTop" r="textAreaRight" b="textAreaBottom"/>
            <a:pathLst>
              <a:path w="2608883" h="1849935">
                <a:moveTo>
                  <a:pt x="2608883" y="0"/>
                </a:moveTo>
                <a:lnTo>
                  <a:pt x="0" y="0"/>
                </a:lnTo>
                <a:lnTo>
                  <a:pt x="0" y="1849935"/>
                </a:lnTo>
                <a:lnTo>
                  <a:pt x="2608883" y="1849935"/>
                </a:lnTo>
                <a:lnTo>
                  <a:pt x="2608883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Freeform 24"/>
          <p:cNvSpPr/>
          <p:nvPr/>
        </p:nvSpPr>
        <p:spPr>
          <a:xfrm flipH="1">
            <a:off x="10816200" y="3882600"/>
            <a:ext cx="2608560" cy="1849680"/>
          </a:xfrm>
          <a:custGeom>
            <a:avLst/>
            <a:gdLst>
              <a:gd name="textAreaLeft" fmla="*/ 360 w 2608560"/>
              <a:gd name="textAreaRight" fmla="*/ 2609280 w 2608560"/>
              <a:gd name="textAreaTop" fmla="*/ 0 h 1849680"/>
              <a:gd name="textAreaBottom" fmla="*/ 1850040 h 1849680"/>
            </a:gdLst>
            <a:ahLst/>
            <a:rect l="textAreaLeft" t="textAreaTop" r="textAreaRight" b="textAreaBottom"/>
            <a:pathLst>
              <a:path w="2608883" h="1849935">
                <a:moveTo>
                  <a:pt x="2608883" y="0"/>
                </a:moveTo>
                <a:lnTo>
                  <a:pt x="0" y="0"/>
                </a:lnTo>
                <a:lnTo>
                  <a:pt x="0" y="1849935"/>
                </a:lnTo>
                <a:lnTo>
                  <a:pt x="2608883" y="1849935"/>
                </a:lnTo>
                <a:lnTo>
                  <a:pt x="2608883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Freeform 25"/>
          <p:cNvSpPr/>
          <p:nvPr/>
        </p:nvSpPr>
        <p:spPr>
          <a:xfrm flipH="1">
            <a:off x="11240640" y="5795280"/>
            <a:ext cx="1945800" cy="1379520"/>
          </a:xfrm>
          <a:custGeom>
            <a:avLst/>
            <a:gdLst>
              <a:gd name="textAreaLeft" fmla="*/ -360 w 1945800"/>
              <a:gd name="textAreaRight" fmla="*/ 1945800 w 1945800"/>
              <a:gd name="textAreaTop" fmla="*/ 0 h 1379520"/>
              <a:gd name="textAreaBottom" fmla="*/ 1379880 h 1379520"/>
            </a:gdLst>
            <a:ahLst/>
            <a:rect l="textAreaLeft" t="textAreaTop" r="textAreaRight" b="textAreaBottom"/>
            <a:pathLst>
              <a:path w="1946126" h="1379980">
                <a:moveTo>
                  <a:pt x="1946126" y="0"/>
                </a:moveTo>
                <a:lnTo>
                  <a:pt x="0" y="0"/>
                </a:lnTo>
                <a:lnTo>
                  <a:pt x="0" y="1379980"/>
                </a:lnTo>
                <a:lnTo>
                  <a:pt x="1946126" y="1379980"/>
                </a:lnTo>
                <a:lnTo>
                  <a:pt x="1946126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Freeform 26"/>
          <p:cNvSpPr/>
          <p:nvPr/>
        </p:nvSpPr>
        <p:spPr>
          <a:xfrm>
            <a:off x="13939560" y="4496760"/>
            <a:ext cx="2678400" cy="2678400"/>
          </a:xfrm>
          <a:custGeom>
            <a:avLst/>
            <a:gdLst>
              <a:gd name="textAreaLeft" fmla="*/ 0 w 2678400"/>
              <a:gd name="textAreaRight" fmla="*/ 2678760 w 2678400"/>
              <a:gd name="textAreaTop" fmla="*/ 0 h 2678400"/>
              <a:gd name="textAreaBottom" fmla="*/ 2678760 h 2678400"/>
            </a:gdLst>
            <a:ahLst/>
            <a:rect l="textAreaLeft" t="textAreaTop" r="textAreaRight" b="textAreaBottom"/>
            <a:pathLst>
              <a:path w="2678717" h="2678717">
                <a:moveTo>
                  <a:pt x="0" y="0"/>
                </a:moveTo>
                <a:lnTo>
                  <a:pt x="2678717" y="0"/>
                </a:lnTo>
                <a:lnTo>
                  <a:pt x="2678717" y="2678717"/>
                </a:lnTo>
                <a:lnTo>
                  <a:pt x="0" y="267871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Box 27"/>
          <p:cNvSpPr/>
          <p:nvPr/>
        </p:nvSpPr>
        <p:spPr>
          <a:xfrm>
            <a:off x="7214760" y="100080"/>
            <a:ext cx="4305240" cy="10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8399"/>
              </a:lnSpc>
            </a:pPr>
            <a:r>
              <a:rPr b="1" lang="en-US" sz="6000" spc="-1" strike="noStrike">
                <a:solidFill>
                  <a:srgbClr val="ffff00"/>
                </a:solidFill>
                <a:latin typeface="Montserrat Bold"/>
                <a:ea typeface="Montserrat Bold"/>
              </a:rPr>
              <a:t>AGENTES </a:t>
            </a:r>
            <a:endParaRPr b="0" lang="pt-BR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extBox 28"/>
          <p:cNvSpPr/>
          <p:nvPr/>
        </p:nvSpPr>
        <p:spPr>
          <a:xfrm>
            <a:off x="1813320" y="4349520"/>
            <a:ext cx="2552400" cy="64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529"/>
              </a:lnSpc>
            </a:pPr>
            <a:r>
              <a:rPr b="1" lang="en-US" sz="181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AGENTE 01:Formigas</a:t>
            </a:r>
            <a:endParaRPr b="0" lang="pt-BR" sz="18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TextBox 29"/>
          <p:cNvSpPr/>
          <p:nvPr/>
        </p:nvSpPr>
        <p:spPr>
          <a:xfrm>
            <a:off x="13824000" y="4150440"/>
            <a:ext cx="2700000" cy="64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526"/>
              </a:lnSpc>
            </a:pPr>
            <a:r>
              <a:rPr b="1" lang="en-US" sz="1810" spc="-1" strike="noStrike">
                <a:solidFill>
                  <a:srgbClr val="004aad"/>
                </a:solidFill>
                <a:latin typeface="Open Sans Bold"/>
                <a:ea typeface="Open Sans Bold"/>
              </a:rPr>
              <a:t>AGENTE 02:Predadores </a:t>
            </a:r>
            <a:endParaRPr b="0" lang="pt-BR" sz="18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TextBox 30"/>
          <p:cNvSpPr/>
          <p:nvPr/>
        </p:nvSpPr>
        <p:spPr>
          <a:xfrm>
            <a:off x="408960" y="7573320"/>
            <a:ext cx="1953000" cy="23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40"/>
              </a:lnSpc>
            </a:pPr>
            <a:r>
              <a:rPr b="1" lang="en-US" sz="132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Capacidades:</a:t>
            </a:r>
            <a:endParaRPr b="0" lang="pt-BR" sz="13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TextBox 31"/>
          <p:cNvSpPr/>
          <p:nvPr/>
        </p:nvSpPr>
        <p:spPr>
          <a:xfrm>
            <a:off x="412200" y="8235720"/>
            <a:ext cx="1953000" cy="23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40"/>
              </a:lnSpc>
            </a:pPr>
            <a:r>
              <a:rPr b="1" lang="en-US" sz="132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Procura comida</a:t>
            </a:r>
            <a:endParaRPr b="0" lang="pt-BR" sz="13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TextBox 32"/>
          <p:cNvSpPr/>
          <p:nvPr/>
        </p:nvSpPr>
        <p:spPr>
          <a:xfrm>
            <a:off x="408960" y="8898120"/>
            <a:ext cx="2345040" cy="23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40"/>
              </a:lnSpc>
            </a:pPr>
            <a:r>
              <a:rPr b="1" lang="en-US" sz="132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Desvia de obstáculos</a:t>
            </a:r>
            <a:endParaRPr b="0" lang="pt-BR" sz="13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" name="TextBox 33"/>
          <p:cNvSpPr/>
          <p:nvPr/>
        </p:nvSpPr>
        <p:spPr>
          <a:xfrm>
            <a:off x="4397400" y="7579440"/>
            <a:ext cx="1953000" cy="23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40"/>
              </a:lnSpc>
            </a:pPr>
            <a:r>
              <a:rPr b="1" lang="en-US" sz="132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Limitações:</a:t>
            </a:r>
            <a:endParaRPr b="0" lang="pt-BR" sz="13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TextBox 34"/>
          <p:cNvSpPr/>
          <p:nvPr/>
        </p:nvSpPr>
        <p:spPr>
          <a:xfrm>
            <a:off x="4366080" y="8195400"/>
            <a:ext cx="2746440" cy="23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40"/>
              </a:lnSpc>
            </a:pPr>
            <a:r>
              <a:rPr b="1" lang="en-US" sz="132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Memória Limitada</a:t>
            </a:r>
            <a:endParaRPr b="0" lang="pt-BR" sz="13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TextBox 35"/>
          <p:cNvSpPr/>
          <p:nvPr/>
        </p:nvSpPr>
        <p:spPr>
          <a:xfrm>
            <a:off x="4397400" y="8784720"/>
            <a:ext cx="2417400" cy="46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40"/>
              </a:lnSpc>
            </a:pPr>
            <a:r>
              <a:rPr b="1" lang="en-US" sz="132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Movimentação parcialmente aleatória </a:t>
            </a:r>
            <a:endParaRPr b="0" lang="pt-BR" sz="13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TextBox 36"/>
          <p:cNvSpPr/>
          <p:nvPr/>
        </p:nvSpPr>
        <p:spPr>
          <a:xfrm>
            <a:off x="11957400" y="8187480"/>
            <a:ext cx="1950120" cy="2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37"/>
              </a:lnSpc>
            </a:pPr>
            <a:r>
              <a:rPr b="1" lang="en-US" sz="1310" spc="-1" strike="noStrike">
                <a:solidFill>
                  <a:srgbClr val="004aad"/>
                </a:solidFill>
                <a:latin typeface="Open Sans Bold"/>
                <a:ea typeface="Open Sans Bold"/>
              </a:rPr>
              <a:t>Caça formigas</a:t>
            </a:r>
            <a:endParaRPr b="0" lang="pt-BR" sz="13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TextBox 37"/>
          <p:cNvSpPr/>
          <p:nvPr/>
        </p:nvSpPr>
        <p:spPr>
          <a:xfrm>
            <a:off x="15458040" y="7572600"/>
            <a:ext cx="1950120" cy="2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37"/>
              </a:lnSpc>
            </a:pPr>
            <a:r>
              <a:rPr b="1" lang="en-US" sz="1310" spc="-1" strike="noStrike">
                <a:solidFill>
                  <a:srgbClr val="004aad"/>
                </a:solidFill>
                <a:latin typeface="Open Sans Bold"/>
                <a:ea typeface="Open Sans Bold"/>
              </a:rPr>
              <a:t>Limitações:</a:t>
            </a:r>
            <a:endParaRPr b="0" lang="pt-BR" sz="13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TextBox 38"/>
          <p:cNvSpPr/>
          <p:nvPr/>
        </p:nvSpPr>
        <p:spPr>
          <a:xfrm>
            <a:off x="15458040" y="8187480"/>
            <a:ext cx="1950120" cy="4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37"/>
              </a:lnSpc>
            </a:pPr>
            <a:r>
              <a:rPr b="1" lang="en-US" sz="1310" spc="-1" strike="noStrike">
                <a:solidFill>
                  <a:srgbClr val="004aad"/>
                </a:solidFill>
                <a:latin typeface="Open Sans Bold"/>
                <a:ea typeface="Open Sans Bold"/>
              </a:rPr>
              <a:t>Taxa de sucesso Limitada</a:t>
            </a:r>
            <a:endParaRPr b="0" lang="pt-BR" sz="13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" name="TextBox 39"/>
          <p:cNvSpPr/>
          <p:nvPr/>
        </p:nvSpPr>
        <p:spPr>
          <a:xfrm>
            <a:off x="15458040" y="8831520"/>
            <a:ext cx="1950120" cy="4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37"/>
              </a:lnSpc>
            </a:pPr>
            <a:r>
              <a:rPr b="1" lang="en-US" sz="1310" spc="-1" strike="noStrike">
                <a:solidFill>
                  <a:srgbClr val="004aad"/>
                </a:solidFill>
                <a:latin typeface="Open Sans Bold"/>
                <a:ea typeface="Open Sans Bold"/>
              </a:rPr>
              <a:t>Dependencia de alvo proximo</a:t>
            </a:r>
            <a:endParaRPr b="0" lang="pt-BR" sz="13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TextBox 40"/>
          <p:cNvSpPr/>
          <p:nvPr/>
        </p:nvSpPr>
        <p:spPr>
          <a:xfrm>
            <a:off x="408960" y="8596800"/>
            <a:ext cx="1953000" cy="23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40"/>
              </a:lnSpc>
            </a:pPr>
            <a:r>
              <a:rPr b="1" lang="en-US" sz="132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Volta pro formigueiro</a:t>
            </a:r>
            <a:endParaRPr b="0" lang="pt-BR" sz="13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TextBox 41"/>
          <p:cNvSpPr/>
          <p:nvPr/>
        </p:nvSpPr>
        <p:spPr>
          <a:xfrm>
            <a:off x="408960" y="9472680"/>
            <a:ext cx="2551680" cy="46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40"/>
              </a:lnSpc>
            </a:pPr>
            <a:r>
              <a:rPr b="1" lang="en-US" sz="132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Segue trilhas de  Feromônios</a:t>
            </a:r>
            <a:endParaRPr b="0" lang="pt-BR" sz="13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TextBox 42"/>
          <p:cNvSpPr/>
          <p:nvPr/>
        </p:nvSpPr>
        <p:spPr>
          <a:xfrm>
            <a:off x="11957400" y="7572600"/>
            <a:ext cx="1950120" cy="2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37"/>
              </a:lnSpc>
            </a:pPr>
            <a:r>
              <a:rPr b="1" lang="en-US" sz="1310" spc="-1" strike="noStrike">
                <a:solidFill>
                  <a:srgbClr val="004aad"/>
                </a:solidFill>
                <a:latin typeface="Open Sans Bold"/>
                <a:ea typeface="Open Sans Bold"/>
              </a:rPr>
              <a:t>Capacidades:</a:t>
            </a:r>
            <a:endParaRPr b="0" lang="pt-BR" sz="13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TextBox 43"/>
          <p:cNvSpPr/>
          <p:nvPr/>
        </p:nvSpPr>
        <p:spPr>
          <a:xfrm>
            <a:off x="11957400" y="9279360"/>
            <a:ext cx="1950120" cy="4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37"/>
              </a:lnSpc>
            </a:pPr>
            <a:r>
              <a:rPr b="1" lang="en-US" sz="1310" spc="-1" strike="noStrike">
                <a:solidFill>
                  <a:srgbClr val="004aad"/>
                </a:solidFill>
                <a:latin typeface="Open Sans Bold"/>
                <a:ea typeface="Open Sans Bold"/>
              </a:rPr>
              <a:t>Desviar de obstáculos</a:t>
            </a:r>
            <a:endParaRPr b="0" lang="pt-BR" sz="13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TextBox 44"/>
          <p:cNvSpPr/>
          <p:nvPr/>
        </p:nvSpPr>
        <p:spPr>
          <a:xfrm>
            <a:off x="8091000" y="3292200"/>
            <a:ext cx="2105640" cy="5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Agentes Distribuídos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TextBox 45"/>
          <p:cNvSpPr/>
          <p:nvPr/>
        </p:nvSpPr>
        <p:spPr>
          <a:xfrm>
            <a:off x="8131680" y="4032720"/>
            <a:ext cx="2108520" cy="5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Agentes Estocásticos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TextBox 46"/>
          <p:cNvSpPr/>
          <p:nvPr/>
        </p:nvSpPr>
        <p:spPr>
          <a:xfrm>
            <a:off x="7914960" y="4776120"/>
            <a:ext cx="254232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1" lang="en-US" sz="1600" spc="-1" strike="noStrike">
                <a:solidFill>
                  <a:srgbClr val="006c56"/>
                </a:solidFill>
                <a:latin typeface="Open Sans Bold"/>
                <a:ea typeface="Open Sans Bold"/>
              </a:rPr>
              <a:t>Swarm Intelligence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ts val="2239"/>
              </a:lnSpc>
            </a:pPr>
            <a:r>
              <a:rPr b="1" lang="en-US" sz="1600" spc="-1" strike="noStrike">
                <a:solidFill>
                  <a:srgbClr val="006c56"/>
                </a:solidFill>
                <a:latin typeface="Open Sans Bold"/>
                <a:ea typeface="Open Sans Bold"/>
              </a:rPr>
              <a:t> </a:t>
            </a:r>
            <a:r>
              <a:rPr b="1" lang="en-US" sz="1600" spc="-1" strike="noStrike">
                <a:solidFill>
                  <a:srgbClr val="006c56"/>
                </a:solidFill>
                <a:latin typeface="Open Sans Bold"/>
                <a:ea typeface="Open Sans Bold"/>
              </a:rPr>
              <a:t>(Inteligência de Enxame)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TextBox 47"/>
          <p:cNvSpPr/>
          <p:nvPr/>
        </p:nvSpPr>
        <p:spPr>
          <a:xfrm>
            <a:off x="8557560" y="5919480"/>
            <a:ext cx="1172880" cy="5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1" lang="en-US" sz="1600" spc="-1" strike="noStrike">
                <a:solidFill>
                  <a:srgbClr val="ff3131"/>
                </a:solidFill>
                <a:latin typeface="Open Sans Bold"/>
                <a:ea typeface="Open Sans Bold"/>
              </a:rPr>
              <a:t>Autônomos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TextBox 48"/>
          <p:cNvSpPr/>
          <p:nvPr/>
        </p:nvSpPr>
        <p:spPr>
          <a:xfrm>
            <a:off x="11957400" y="8733600"/>
            <a:ext cx="1950120" cy="2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37"/>
              </a:lnSpc>
            </a:pPr>
            <a:r>
              <a:rPr b="1" lang="en-US" sz="1310" spc="-1" strike="noStrike">
                <a:solidFill>
                  <a:srgbClr val="004aad"/>
                </a:solidFill>
                <a:latin typeface="Open Sans Bold"/>
                <a:ea typeface="Open Sans Bold"/>
              </a:rPr>
              <a:t>Reorienta sua rota</a:t>
            </a:r>
            <a:endParaRPr b="0" lang="pt-BR" sz="13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TextBox 49"/>
          <p:cNvSpPr/>
          <p:nvPr/>
        </p:nvSpPr>
        <p:spPr>
          <a:xfrm>
            <a:off x="412200" y="9212400"/>
            <a:ext cx="1950120" cy="2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37"/>
              </a:lnSpc>
            </a:pPr>
            <a:r>
              <a:rPr b="1" lang="en-US" sz="131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Reorienta sua rota</a:t>
            </a:r>
            <a:endParaRPr b="0" lang="pt-BR" sz="13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TextBox 50"/>
          <p:cNvSpPr/>
          <p:nvPr/>
        </p:nvSpPr>
        <p:spPr>
          <a:xfrm>
            <a:off x="4366080" y="9472680"/>
            <a:ext cx="2746440" cy="23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40"/>
              </a:lnSpc>
            </a:pPr>
            <a:r>
              <a:rPr b="1" lang="en-US" sz="132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Capacidade de carga limitada</a:t>
            </a:r>
            <a:endParaRPr b="0" lang="pt-BR" sz="13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TextBox 51"/>
          <p:cNvSpPr/>
          <p:nvPr/>
        </p:nvSpPr>
        <p:spPr>
          <a:xfrm>
            <a:off x="15458040" y="9472680"/>
            <a:ext cx="1950120" cy="2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37"/>
              </a:lnSpc>
            </a:pPr>
            <a:r>
              <a:rPr b="1" lang="en-US" sz="1310" spc="-1" strike="noStrike">
                <a:solidFill>
                  <a:srgbClr val="004aad"/>
                </a:solidFill>
                <a:latin typeface="Open Sans Bold"/>
                <a:ea typeface="Open Sans Bold"/>
              </a:rPr>
              <a:t>Falta de cooperação </a:t>
            </a:r>
            <a:endParaRPr b="0" lang="pt-BR" sz="131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419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2"/>
          <p:cNvGrpSpPr/>
          <p:nvPr/>
        </p:nvGrpSpPr>
        <p:grpSpPr>
          <a:xfrm>
            <a:off x="168120" y="1603080"/>
            <a:ext cx="688320" cy="720360"/>
            <a:chOff x="168120" y="1603080"/>
            <a:chExt cx="688320" cy="720360"/>
          </a:xfrm>
        </p:grpSpPr>
        <p:sp>
          <p:nvSpPr>
            <p:cNvPr id="135" name="Freeform 3"/>
            <p:cNvSpPr/>
            <p:nvPr/>
          </p:nvSpPr>
          <p:spPr>
            <a:xfrm>
              <a:off x="168120" y="1635120"/>
              <a:ext cx="688320" cy="688320"/>
            </a:xfrm>
            <a:custGeom>
              <a:avLst/>
              <a:gdLst>
                <a:gd name="textAreaLeft" fmla="*/ 0 w 688320"/>
                <a:gd name="textAreaRight" fmla="*/ 688680 w 688320"/>
                <a:gd name="textAreaTop" fmla="*/ 0 h 688320"/>
                <a:gd name="textAreaBottom" fmla="*/ 688680 h 68832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6" name="TextBox 4"/>
            <p:cNvSpPr/>
            <p:nvPr/>
          </p:nvSpPr>
          <p:spPr>
            <a:xfrm>
              <a:off x="168120" y="1603080"/>
              <a:ext cx="688320" cy="72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37" name="Group 5"/>
          <p:cNvGrpSpPr/>
          <p:nvPr/>
        </p:nvGrpSpPr>
        <p:grpSpPr>
          <a:xfrm>
            <a:off x="10879920" y="1603080"/>
            <a:ext cx="688320" cy="720360"/>
            <a:chOff x="10879920" y="1603080"/>
            <a:chExt cx="688320" cy="720360"/>
          </a:xfrm>
        </p:grpSpPr>
        <p:sp>
          <p:nvSpPr>
            <p:cNvPr id="138" name="Freeform 6"/>
            <p:cNvSpPr/>
            <p:nvPr/>
          </p:nvSpPr>
          <p:spPr>
            <a:xfrm>
              <a:off x="10879920" y="1635120"/>
              <a:ext cx="688320" cy="688320"/>
            </a:xfrm>
            <a:custGeom>
              <a:avLst/>
              <a:gdLst>
                <a:gd name="textAreaLeft" fmla="*/ 0 w 688320"/>
                <a:gd name="textAreaRight" fmla="*/ 688680 w 688320"/>
                <a:gd name="textAreaTop" fmla="*/ 0 h 688320"/>
                <a:gd name="textAreaBottom" fmla="*/ 688680 h 68832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9" name="TextBox 7"/>
            <p:cNvSpPr/>
            <p:nvPr/>
          </p:nvSpPr>
          <p:spPr>
            <a:xfrm>
              <a:off x="10879920" y="1603080"/>
              <a:ext cx="688320" cy="72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140" name="Freeform 8"/>
          <p:cNvSpPr/>
          <p:nvPr/>
        </p:nvSpPr>
        <p:spPr>
          <a:xfrm>
            <a:off x="4577760" y="1893960"/>
            <a:ext cx="3042360" cy="1301760"/>
          </a:xfrm>
          <a:custGeom>
            <a:avLst/>
            <a:gdLst>
              <a:gd name="textAreaLeft" fmla="*/ 0 w 3042360"/>
              <a:gd name="textAreaRight" fmla="*/ 3042720 w 3042360"/>
              <a:gd name="textAreaTop" fmla="*/ 0 h 1301760"/>
              <a:gd name="textAreaBottom" fmla="*/ 1302120 h 1301760"/>
            </a:gdLst>
            <a:ahLst/>
            <a:rect l="textAreaLeft" t="textAreaTop" r="textAreaRight" b="textAreaBottom"/>
            <a:pathLst>
              <a:path w="3042866" h="1302030">
                <a:moveTo>
                  <a:pt x="0" y="0"/>
                </a:moveTo>
                <a:lnTo>
                  <a:pt x="3042866" y="0"/>
                </a:lnTo>
                <a:lnTo>
                  <a:pt x="3042866" y="1302030"/>
                </a:lnTo>
                <a:lnTo>
                  <a:pt x="0" y="13020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Freeform 9"/>
          <p:cNvSpPr/>
          <p:nvPr/>
        </p:nvSpPr>
        <p:spPr>
          <a:xfrm>
            <a:off x="512280" y="6427800"/>
            <a:ext cx="2988360" cy="2738160"/>
          </a:xfrm>
          <a:custGeom>
            <a:avLst/>
            <a:gdLst>
              <a:gd name="textAreaLeft" fmla="*/ 0 w 2988360"/>
              <a:gd name="textAreaRight" fmla="*/ 2988720 w 2988360"/>
              <a:gd name="textAreaTop" fmla="*/ 0 h 2738160"/>
              <a:gd name="textAreaBottom" fmla="*/ 2738520 h 2738160"/>
            </a:gdLst>
            <a:ahLst/>
            <a:rect l="textAreaLeft" t="textAreaTop" r="textAreaRight" b="textAreaBottom"/>
            <a:pathLst>
              <a:path w="2988651" h="2738555">
                <a:moveTo>
                  <a:pt x="0" y="0"/>
                </a:moveTo>
                <a:lnTo>
                  <a:pt x="2988651" y="0"/>
                </a:lnTo>
                <a:lnTo>
                  <a:pt x="2988651" y="2738555"/>
                </a:lnTo>
                <a:lnTo>
                  <a:pt x="0" y="273855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Freeform 10"/>
          <p:cNvSpPr/>
          <p:nvPr/>
        </p:nvSpPr>
        <p:spPr>
          <a:xfrm>
            <a:off x="4577760" y="3938400"/>
            <a:ext cx="3042360" cy="1581840"/>
          </a:xfrm>
          <a:custGeom>
            <a:avLst/>
            <a:gdLst>
              <a:gd name="textAreaLeft" fmla="*/ 0 w 3042360"/>
              <a:gd name="textAreaRight" fmla="*/ 3042720 w 3042360"/>
              <a:gd name="textAreaTop" fmla="*/ 0 h 1581840"/>
              <a:gd name="textAreaBottom" fmla="*/ 1582200 h 1581840"/>
            </a:gdLst>
            <a:ahLst/>
            <a:rect l="textAreaLeft" t="textAreaTop" r="textAreaRight" b="textAreaBottom"/>
            <a:pathLst>
              <a:path w="3042866" h="1582106">
                <a:moveTo>
                  <a:pt x="0" y="0"/>
                </a:moveTo>
                <a:lnTo>
                  <a:pt x="3042866" y="0"/>
                </a:lnTo>
                <a:lnTo>
                  <a:pt x="3042866" y="1582106"/>
                </a:lnTo>
                <a:lnTo>
                  <a:pt x="0" y="158210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Freeform 11"/>
          <p:cNvSpPr/>
          <p:nvPr/>
        </p:nvSpPr>
        <p:spPr>
          <a:xfrm>
            <a:off x="512280" y="3354480"/>
            <a:ext cx="2845800" cy="1055880"/>
          </a:xfrm>
          <a:custGeom>
            <a:avLst/>
            <a:gdLst>
              <a:gd name="textAreaLeft" fmla="*/ 0 w 2845800"/>
              <a:gd name="textAreaRight" fmla="*/ 2846160 w 2845800"/>
              <a:gd name="textAreaTop" fmla="*/ 0 h 1055880"/>
              <a:gd name="textAreaBottom" fmla="*/ 1056240 h 1055880"/>
            </a:gdLst>
            <a:ahLst/>
            <a:rect l="textAreaLeft" t="textAreaTop" r="textAreaRight" b="textAreaBottom"/>
            <a:pathLst>
              <a:path w="2846281" h="1056245">
                <a:moveTo>
                  <a:pt x="0" y="0"/>
                </a:moveTo>
                <a:lnTo>
                  <a:pt x="2846280" y="0"/>
                </a:lnTo>
                <a:lnTo>
                  <a:pt x="2846280" y="1056245"/>
                </a:lnTo>
                <a:lnTo>
                  <a:pt x="0" y="10562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AutoShape 12"/>
          <p:cNvSpPr/>
          <p:nvPr/>
        </p:nvSpPr>
        <p:spPr>
          <a:xfrm flipV="1">
            <a:off x="3358440" y="2730960"/>
            <a:ext cx="1210680" cy="606600"/>
          </a:xfrm>
          <a:prstGeom prst="line">
            <a:avLst/>
          </a:prstGeom>
          <a:ln w="38100">
            <a:solidFill>
              <a:srgbClr val="004aad"/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AutoShape 13"/>
          <p:cNvSpPr/>
          <p:nvPr/>
        </p:nvSpPr>
        <p:spPr>
          <a:xfrm>
            <a:off x="3358440" y="4393800"/>
            <a:ext cx="1219320" cy="335160"/>
          </a:xfrm>
          <a:prstGeom prst="line">
            <a:avLst/>
          </a:prstGeom>
          <a:ln w="38100">
            <a:solidFill>
              <a:srgbClr val="004aad"/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Freeform 14"/>
          <p:cNvSpPr/>
          <p:nvPr/>
        </p:nvSpPr>
        <p:spPr>
          <a:xfrm>
            <a:off x="10879920" y="3075840"/>
            <a:ext cx="2480400" cy="1869120"/>
          </a:xfrm>
          <a:custGeom>
            <a:avLst/>
            <a:gdLst>
              <a:gd name="textAreaLeft" fmla="*/ 0 w 2480400"/>
              <a:gd name="textAreaRight" fmla="*/ 2480760 w 2480400"/>
              <a:gd name="textAreaTop" fmla="*/ 0 h 1869120"/>
              <a:gd name="textAreaBottom" fmla="*/ 1869480 h 1869120"/>
            </a:gdLst>
            <a:ahLst/>
            <a:rect l="textAreaLeft" t="textAreaTop" r="textAreaRight" b="textAreaBottom"/>
            <a:pathLst>
              <a:path w="2480908" h="1869335">
                <a:moveTo>
                  <a:pt x="0" y="0"/>
                </a:moveTo>
                <a:lnTo>
                  <a:pt x="2480907" y="0"/>
                </a:lnTo>
                <a:lnTo>
                  <a:pt x="2480907" y="1869335"/>
                </a:lnTo>
                <a:lnTo>
                  <a:pt x="0" y="18693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Freeform 15"/>
          <p:cNvSpPr/>
          <p:nvPr/>
        </p:nvSpPr>
        <p:spPr>
          <a:xfrm>
            <a:off x="14415480" y="2112480"/>
            <a:ext cx="1936800" cy="1224720"/>
          </a:xfrm>
          <a:custGeom>
            <a:avLst/>
            <a:gdLst>
              <a:gd name="textAreaLeft" fmla="*/ 0 w 1936800"/>
              <a:gd name="textAreaRight" fmla="*/ 1937160 w 1936800"/>
              <a:gd name="textAreaTop" fmla="*/ 0 h 1224720"/>
              <a:gd name="textAreaBottom" fmla="*/ 1225080 h 1224720"/>
            </a:gdLst>
            <a:ahLst/>
            <a:rect l="textAreaLeft" t="textAreaTop" r="textAreaRight" b="textAreaBottom"/>
            <a:pathLst>
              <a:path w="1937125" h="1225232">
                <a:moveTo>
                  <a:pt x="0" y="0"/>
                </a:moveTo>
                <a:lnTo>
                  <a:pt x="1937125" y="0"/>
                </a:lnTo>
                <a:lnTo>
                  <a:pt x="1937125" y="1225231"/>
                </a:lnTo>
                <a:lnTo>
                  <a:pt x="0" y="122523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AutoShape 16"/>
          <p:cNvSpPr/>
          <p:nvPr/>
        </p:nvSpPr>
        <p:spPr>
          <a:xfrm flipV="1">
            <a:off x="13196160" y="2892600"/>
            <a:ext cx="1210680" cy="606600"/>
          </a:xfrm>
          <a:prstGeom prst="line">
            <a:avLst/>
          </a:prstGeom>
          <a:ln w="38100">
            <a:solidFill>
              <a:srgbClr val="004aad"/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9" name="Picture 17" descr=""/>
          <p:cNvPicPr/>
          <p:nvPr/>
        </p:nvPicPr>
        <p:blipFill>
          <a:blip r:embed="rId7"/>
          <a:stretch/>
        </p:blipFill>
        <p:spPr>
          <a:xfrm>
            <a:off x="12848040" y="3431520"/>
            <a:ext cx="512280" cy="309960"/>
          </a:xfrm>
          <a:prstGeom prst="rect">
            <a:avLst/>
          </a:prstGeom>
          <a:ln w="0">
            <a:noFill/>
          </a:ln>
        </p:spPr>
      </p:pic>
      <p:sp>
        <p:nvSpPr>
          <p:cNvPr id="150" name="Freeform 18"/>
          <p:cNvSpPr/>
          <p:nvPr/>
        </p:nvSpPr>
        <p:spPr>
          <a:xfrm>
            <a:off x="10879920" y="5143680"/>
            <a:ext cx="3421440" cy="945360"/>
          </a:xfrm>
          <a:custGeom>
            <a:avLst/>
            <a:gdLst>
              <a:gd name="textAreaLeft" fmla="*/ 0 w 3421440"/>
              <a:gd name="textAreaRight" fmla="*/ 3421800 w 3421440"/>
              <a:gd name="textAreaTop" fmla="*/ 0 h 945360"/>
              <a:gd name="textAreaBottom" fmla="*/ 945720 h 945360"/>
            </a:gdLst>
            <a:ahLst/>
            <a:rect l="textAreaLeft" t="textAreaTop" r="textAreaRight" b="textAreaBottom"/>
            <a:pathLst>
              <a:path w="3421679" h="945897">
                <a:moveTo>
                  <a:pt x="0" y="0"/>
                </a:moveTo>
                <a:lnTo>
                  <a:pt x="3421678" y="0"/>
                </a:lnTo>
                <a:lnTo>
                  <a:pt x="3421678" y="945897"/>
                </a:lnTo>
                <a:lnTo>
                  <a:pt x="0" y="9458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Box 19"/>
          <p:cNvSpPr/>
          <p:nvPr/>
        </p:nvSpPr>
        <p:spPr>
          <a:xfrm>
            <a:off x="4927320" y="123120"/>
            <a:ext cx="8433360" cy="106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8399"/>
              </a:lnSpc>
            </a:pPr>
            <a:r>
              <a:rPr b="1" lang="en-US" sz="6000" spc="-1" strike="noStrike">
                <a:solidFill>
                  <a:srgbClr val="ffff00"/>
                </a:solidFill>
                <a:latin typeface="Montserrat Bold"/>
                <a:ea typeface="Montserrat Bold"/>
              </a:rPr>
              <a:t>IMPLEMENTAÇÕES </a:t>
            </a:r>
            <a:endParaRPr b="0" lang="pt-BR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TextBox 20"/>
          <p:cNvSpPr/>
          <p:nvPr/>
        </p:nvSpPr>
        <p:spPr>
          <a:xfrm>
            <a:off x="168120" y="1779120"/>
            <a:ext cx="68832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40"/>
              </a:lnSpc>
            </a:pPr>
            <a:r>
              <a:rPr b="1" lang="en-US" sz="2029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01</a:t>
            </a:r>
            <a:endParaRPr b="0" lang="pt-BR" sz="202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TextBox 21"/>
          <p:cNvSpPr/>
          <p:nvPr/>
        </p:nvSpPr>
        <p:spPr>
          <a:xfrm>
            <a:off x="11749320" y="1766160"/>
            <a:ext cx="232776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681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Criar obstáculos para dificultar a ação das formigas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4" name="TextBox 22"/>
          <p:cNvSpPr/>
          <p:nvPr/>
        </p:nvSpPr>
        <p:spPr>
          <a:xfrm>
            <a:off x="10879920" y="1779120"/>
            <a:ext cx="68832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40"/>
              </a:lnSpc>
            </a:pPr>
            <a:r>
              <a:rPr b="1" lang="en-US" sz="2029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02</a:t>
            </a:r>
            <a:endParaRPr b="0" lang="pt-BR" sz="202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5" name="TextBox 23"/>
          <p:cNvSpPr/>
          <p:nvPr/>
        </p:nvSpPr>
        <p:spPr>
          <a:xfrm>
            <a:off x="1035720" y="1652040"/>
            <a:ext cx="3036960" cy="49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959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Open Sans"/>
                <a:ea typeface="Open Sans"/>
              </a:rPr>
              <a:t>Implementar comportamento de busca de alimento nas  formigas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TextBox 24"/>
          <p:cNvSpPr/>
          <p:nvPr/>
        </p:nvSpPr>
        <p:spPr>
          <a:xfrm>
            <a:off x="4577760" y="3167640"/>
            <a:ext cx="23781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1" lang="en-US" sz="160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Buscar alimento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TextBox 25"/>
          <p:cNvSpPr/>
          <p:nvPr/>
        </p:nvSpPr>
        <p:spPr>
          <a:xfrm>
            <a:off x="4569120" y="5491800"/>
            <a:ext cx="2717280" cy="5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1" lang="en-US" sz="160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Retornar pro formigueiro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8" name="TextBox 26"/>
          <p:cNvSpPr/>
          <p:nvPr/>
        </p:nvSpPr>
        <p:spPr>
          <a:xfrm>
            <a:off x="3568320" y="7398720"/>
            <a:ext cx="2717280" cy="5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1" lang="en-US" sz="160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Implementação no NetLogo 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TextBox 27"/>
          <p:cNvSpPr/>
          <p:nvPr/>
        </p:nvSpPr>
        <p:spPr>
          <a:xfrm>
            <a:off x="14415480" y="3440520"/>
            <a:ext cx="23781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1" lang="en-US" sz="160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Obstáculos 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419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2"/>
          <p:cNvGrpSpPr/>
          <p:nvPr/>
        </p:nvGrpSpPr>
        <p:grpSpPr>
          <a:xfrm>
            <a:off x="10348200" y="1603080"/>
            <a:ext cx="688320" cy="720360"/>
            <a:chOff x="10348200" y="1603080"/>
            <a:chExt cx="688320" cy="720360"/>
          </a:xfrm>
        </p:grpSpPr>
        <p:sp>
          <p:nvSpPr>
            <p:cNvPr id="161" name="Freeform 3"/>
            <p:cNvSpPr/>
            <p:nvPr/>
          </p:nvSpPr>
          <p:spPr>
            <a:xfrm>
              <a:off x="10348200" y="1635120"/>
              <a:ext cx="688320" cy="688320"/>
            </a:xfrm>
            <a:custGeom>
              <a:avLst/>
              <a:gdLst>
                <a:gd name="textAreaLeft" fmla="*/ 0 w 688320"/>
                <a:gd name="textAreaRight" fmla="*/ 688680 w 688320"/>
                <a:gd name="textAreaTop" fmla="*/ 0 h 688320"/>
                <a:gd name="textAreaBottom" fmla="*/ 688680 h 68832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2" name="TextBox 4"/>
            <p:cNvSpPr/>
            <p:nvPr/>
          </p:nvSpPr>
          <p:spPr>
            <a:xfrm>
              <a:off x="10348200" y="1603080"/>
              <a:ext cx="688320" cy="72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63" name="Group 5"/>
          <p:cNvGrpSpPr/>
          <p:nvPr/>
        </p:nvGrpSpPr>
        <p:grpSpPr>
          <a:xfrm>
            <a:off x="168120" y="1603080"/>
            <a:ext cx="688320" cy="720360"/>
            <a:chOff x="168120" y="1603080"/>
            <a:chExt cx="688320" cy="720360"/>
          </a:xfrm>
        </p:grpSpPr>
        <p:sp>
          <p:nvSpPr>
            <p:cNvPr id="164" name="Freeform 6"/>
            <p:cNvSpPr/>
            <p:nvPr/>
          </p:nvSpPr>
          <p:spPr>
            <a:xfrm>
              <a:off x="168120" y="1635120"/>
              <a:ext cx="688320" cy="688320"/>
            </a:xfrm>
            <a:custGeom>
              <a:avLst/>
              <a:gdLst>
                <a:gd name="textAreaLeft" fmla="*/ 0 w 688320"/>
                <a:gd name="textAreaRight" fmla="*/ 688680 w 688320"/>
                <a:gd name="textAreaTop" fmla="*/ 0 h 688320"/>
                <a:gd name="textAreaBottom" fmla="*/ 688680 h 68832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5" name="TextBox 7"/>
            <p:cNvSpPr/>
            <p:nvPr/>
          </p:nvSpPr>
          <p:spPr>
            <a:xfrm>
              <a:off x="168120" y="1603080"/>
              <a:ext cx="688320" cy="72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166" name="Freeform 8"/>
          <p:cNvSpPr/>
          <p:nvPr/>
        </p:nvSpPr>
        <p:spPr>
          <a:xfrm>
            <a:off x="6585840" y="1573200"/>
            <a:ext cx="2612520" cy="2394000"/>
          </a:xfrm>
          <a:custGeom>
            <a:avLst/>
            <a:gdLst>
              <a:gd name="textAreaLeft" fmla="*/ 0 w 2612520"/>
              <a:gd name="textAreaRight" fmla="*/ 2612880 w 2612520"/>
              <a:gd name="textAreaTop" fmla="*/ 0 h 2394000"/>
              <a:gd name="textAreaBottom" fmla="*/ 2394360 h 2394000"/>
            </a:gdLst>
            <a:ahLst/>
            <a:rect l="textAreaLeft" t="textAreaTop" r="textAreaRight" b="textAreaBottom"/>
            <a:pathLst>
              <a:path w="2612915" h="2394261">
                <a:moveTo>
                  <a:pt x="0" y="0"/>
                </a:moveTo>
                <a:lnTo>
                  <a:pt x="2612915" y="0"/>
                </a:lnTo>
                <a:lnTo>
                  <a:pt x="2612915" y="2394261"/>
                </a:lnTo>
                <a:lnTo>
                  <a:pt x="0" y="23942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Freeform 9"/>
          <p:cNvSpPr/>
          <p:nvPr/>
        </p:nvSpPr>
        <p:spPr>
          <a:xfrm>
            <a:off x="3503880" y="2911320"/>
            <a:ext cx="2845800" cy="1055880"/>
          </a:xfrm>
          <a:custGeom>
            <a:avLst/>
            <a:gdLst>
              <a:gd name="textAreaLeft" fmla="*/ 0 w 2845800"/>
              <a:gd name="textAreaRight" fmla="*/ 2846160 w 2845800"/>
              <a:gd name="textAreaTop" fmla="*/ 0 h 1055880"/>
              <a:gd name="textAreaBottom" fmla="*/ 1056240 h 1055880"/>
            </a:gdLst>
            <a:ahLst/>
            <a:rect l="textAreaLeft" t="textAreaTop" r="textAreaRight" b="textAreaBottom"/>
            <a:pathLst>
              <a:path w="2846281" h="1056245">
                <a:moveTo>
                  <a:pt x="0" y="0"/>
                </a:moveTo>
                <a:lnTo>
                  <a:pt x="2846280" y="0"/>
                </a:lnTo>
                <a:lnTo>
                  <a:pt x="2846280" y="1056245"/>
                </a:lnTo>
                <a:lnTo>
                  <a:pt x="0" y="10562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8" name="Group 10"/>
          <p:cNvGrpSpPr/>
          <p:nvPr/>
        </p:nvGrpSpPr>
        <p:grpSpPr>
          <a:xfrm>
            <a:off x="2260080" y="3133440"/>
            <a:ext cx="1040040" cy="833760"/>
            <a:chOff x="2260080" y="3133440"/>
            <a:chExt cx="1040040" cy="833760"/>
          </a:xfrm>
        </p:grpSpPr>
        <p:sp>
          <p:nvSpPr>
            <p:cNvPr id="169" name="Freeform 11"/>
            <p:cNvSpPr/>
            <p:nvPr/>
          </p:nvSpPr>
          <p:spPr>
            <a:xfrm>
              <a:off x="2260080" y="3133440"/>
              <a:ext cx="1040040" cy="833760"/>
            </a:xfrm>
            <a:custGeom>
              <a:avLst/>
              <a:gdLst>
                <a:gd name="textAreaLeft" fmla="*/ 0 w 1040040"/>
                <a:gd name="textAreaRight" fmla="*/ 1040400 w 1040040"/>
                <a:gd name="textAreaTop" fmla="*/ 0 h 833760"/>
                <a:gd name="textAreaBottom" fmla="*/ 834120 h 833760"/>
              </a:gdLst>
              <a:ahLst/>
              <a:rect l="textAreaLeft" t="textAreaTop" r="textAreaRight" b="textAreaBottom"/>
              <a:pathLst>
                <a:path w="1014077" h="812800">
                  <a:moveTo>
                    <a:pt x="1014077" y="406400"/>
                  </a:moveTo>
                  <a:lnTo>
                    <a:pt x="607677" y="0"/>
                  </a:lnTo>
                  <a:lnTo>
                    <a:pt x="60767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07677" y="609600"/>
                  </a:lnTo>
                  <a:lnTo>
                    <a:pt x="607677" y="812800"/>
                  </a:lnTo>
                  <a:lnTo>
                    <a:pt x="1014077" y="406400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0" name="TextBox 12"/>
            <p:cNvSpPr/>
            <p:nvPr/>
          </p:nvSpPr>
          <p:spPr>
            <a:xfrm>
              <a:off x="2260080" y="3312720"/>
              <a:ext cx="936000" cy="44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23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171" name="Freeform 13"/>
          <p:cNvSpPr/>
          <p:nvPr/>
        </p:nvSpPr>
        <p:spPr>
          <a:xfrm>
            <a:off x="168120" y="4986360"/>
            <a:ext cx="3555360" cy="2918520"/>
          </a:xfrm>
          <a:custGeom>
            <a:avLst/>
            <a:gdLst>
              <a:gd name="textAreaLeft" fmla="*/ 0 w 3555360"/>
              <a:gd name="textAreaRight" fmla="*/ 3555720 w 3555360"/>
              <a:gd name="textAreaTop" fmla="*/ 0 h 2918520"/>
              <a:gd name="textAreaBottom" fmla="*/ 2918880 h 2918520"/>
            </a:gdLst>
            <a:ahLst/>
            <a:rect l="textAreaLeft" t="textAreaTop" r="textAreaRight" b="textAreaBottom"/>
            <a:pathLst>
              <a:path w="3555873" h="2919000">
                <a:moveTo>
                  <a:pt x="0" y="0"/>
                </a:moveTo>
                <a:lnTo>
                  <a:pt x="3555873" y="0"/>
                </a:lnTo>
                <a:lnTo>
                  <a:pt x="3555873" y="2919000"/>
                </a:lnTo>
                <a:lnTo>
                  <a:pt x="0" y="2919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Freeform 14"/>
          <p:cNvSpPr/>
          <p:nvPr/>
        </p:nvSpPr>
        <p:spPr>
          <a:xfrm>
            <a:off x="4704480" y="4986360"/>
            <a:ext cx="4226760" cy="2918520"/>
          </a:xfrm>
          <a:custGeom>
            <a:avLst/>
            <a:gdLst>
              <a:gd name="textAreaLeft" fmla="*/ 0 w 4226760"/>
              <a:gd name="textAreaRight" fmla="*/ 4227120 w 4226760"/>
              <a:gd name="textAreaTop" fmla="*/ 0 h 2918520"/>
              <a:gd name="textAreaBottom" fmla="*/ 2918880 h 2918520"/>
            </a:gdLst>
            <a:ahLst/>
            <a:rect l="textAreaLeft" t="textAreaTop" r="textAreaRight" b="textAreaBottom"/>
            <a:pathLst>
              <a:path w="4227204" h="2919000">
                <a:moveTo>
                  <a:pt x="0" y="0"/>
                </a:moveTo>
                <a:lnTo>
                  <a:pt x="4227204" y="0"/>
                </a:lnTo>
                <a:lnTo>
                  <a:pt x="4227204" y="2919000"/>
                </a:lnTo>
                <a:lnTo>
                  <a:pt x="0" y="2919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Picture 15" descr=""/>
          <p:cNvPicPr/>
          <p:nvPr/>
        </p:nvPicPr>
        <p:blipFill>
          <a:blip r:embed="rId5"/>
          <a:stretch/>
        </p:blipFill>
        <p:spPr>
          <a:xfrm>
            <a:off x="6918480" y="2460240"/>
            <a:ext cx="512280" cy="309960"/>
          </a:xfrm>
          <a:prstGeom prst="rect">
            <a:avLst/>
          </a:prstGeom>
          <a:ln w="0">
            <a:noFill/>
          </a:ln>
        </p:spPr>
      </p:pic>
      <p:pic>
        <p:nvPicPr>
          <p:cNvPr id="174" name="Picture 16" descr=""/>
          <p:cNvPicPr/>
          <p:nvPr/>
        </p:nvPicPr>
        <p:blipFill>
          <a:blip r:embed="rId6"/>
          <a:stretch/>
        </p:blipFill>
        <p:spPr>
          <a:xfrm>
            <a:off x="14642280" y="2194560"/>
            <a:ext cx="885600" cy="1671120"/>
          </a:xfrm>
          <a:prstGeom prst="rect">
            <a:avLst/>
          </a:prstGeom>
          <a:ln w="0">
            <a:noFill/>
          </a:ln>
        </p:spPr>
      </p:pic>
      <p:sp>
        <p:nvSpPr>
          <p:cNvPr id="175" name="Freeform 17"/>
          <p:cNvSpPr/>
          <p:nvPr/>
        </p:nvSpPr>
        <p:spPr>
          <a:xfrm>
            <a:off x="10348200" y="2809440"/>
            <a:ext cx="2845800" cy="1055880"/>
          </a:xfrm>
          <a:custGeom>
            <a:avLst/>
            <a:gdLst>
              <a:gd name="textAreaLeft" fmla="*/ 0 w 2845800"/>
              <a:gd name="textAreaRight" fmla="*/ 2846160 w 2845800"/>
              <a:gd name="textAreaTop" fmla="*/ 0 h 1055880"/>
              <a:gd name="textAreaBottom" fmla="*/ 1056240 h 1055880"/>
            </a:gdLst>
            <a:ahLst/>
            <a:rect l="textAreaLeft" t="textAreaTop" r="textAreaRight" b="textAreaBottom"/>
            <a:pathLst>
              <a:path w="2846281" h="1056245">
                <a:moveTo>
                  <a:pt x="0" y="0"/>
                </a:moveTo>
                <a:lnTo>
                  <a:pt x="2846280" y="0"/>
                </a:lnTo>
                <a:lnTo>
                  <a:pt x="2846280" y="1056245"/>
                </a:lnTo>
                <a:lnTo>
                  <a:pt x="0" y="10562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6" name="Group 18"/>
          <p:cNvGrpSpPr/>
          <p:nvPr/>
        </p:nvGrpSpPr>
        <p:grpSpPr>
          <a:xfrm>
            <a:off x="13394520" y="3022560"/>
            <a:ext cx="1040040" cy="833760"/>
            <a:chOff x="13394520" y="3022560"/>
            <a:chExt cx="1040040" cy="833760"/>
          </a:xfrm>
        </p:grpSpPr>
        <p:sp>
          <p:nvSpPr>
            <p:cNvPr id="177" name="Freeform 19"/>
            <p:cNvSpPr/>
            <p:nvPr/>
          </p:nvSpPr>
          <p:spPr>
            <a:xfrm>
              <a:off x="13394520" y="3022560"/>
              <a:ext cx="1040040" cy="833760"/>
            </a:xfrm>
            <a:custGeom>
              <a:avLst/>
              <a:gdLst>
                <a:gd name="textAreaLeft" fmla="*/ 0 w 1040040"/>
                <a:gd name="textAreaRight" fmla="*/ 1040400 w 1040040"/>
                <a:gd name="textAreaTop" fmla="*/ 0 h 833760"/>
                <a:gd name="textAreaBottom" fmla="*/ 834120 h 833760"/>
              </a:gdLst>
              <a:ahLst/>
              <a:rect l="textAreaLeft" t="textAreaTop" r="textAreaRight" b="textAreaBottom"/>
              <a:pathLst>
                <a:path w="1014077" h="812800">
                  <a:moveTo>
                    <a:pt x="1014077" y="406400"/>
                  </a:moveTo>
                  <a:lnTo>
                    <a:pt x="607677" y="0"/>
                  </a:lnTo>
                  <a:lnTo>
                    <a:pt x="60767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07677" y="609600"/>
                  </a:lnTo>
                  <a:lnTo>
                    <a:pt x="607677" y="812800"/>
                  </a:lnTo>
                  <a:lnTo>
                    <a:pt x="1014077" y="406400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8" name="TextBox 20"/>
            <p:cNvSpPr/>
            <p:nvPr/>
          </p:nvSpPr>
          <p:spPr>
            <a:xfrm>
              <a:off x="13394520" y="3201840"/>
              <a:ext cx="936000" cy="44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23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179" name="Freeform 21"/>
          <p:cNvSpPr/>
          <p:nvPr/>
        </p:nvSpPr>
        <p:spPr>
          <a:xfrm>
            <a:off x="15022080" y="4351680"/>
            <a:ext cx="2845800" cy="1055880"/>
          </a:xfrm>
          <a:custGeom>
            <a:avLst/>
            <a:gdLst>
              <a:gd name="textAreaLeft" fmla="*/ 0 w 2845800"/>
              <a:gd name="textAreaRight" fmla="*/ 2846160 w 2845800"/>
              <a:gd name="textAreaTop" fmla="*/ 0 h 1055880"/>
              <a:gd name="textAreaBottom" fmla="*/ 1056240 h 1055880"/>
            </a:gdLst>
            <a:ahLst/>
            <a:rect l="textAreaLeft" t="textAreaTop" r="textAreaRight" b="textAreaBottom"/>
            <a:pathLst>
              <a:path w="2846281" h="1056245">
                <a:moveTo>
                  <a:pt x="0" y="0"/>
                </a:moveTo>
                <a:lnTo>
                  <a:pt x="2846280" y="0"/>
                </a:lnTo>
                <a:lnTo>
                  <a:pt x="2846280" y="1056245"/>
                </a:lnTo>
                <a:lnTo>
                  <a:pt x="0" y="10562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Freeform 22"/>
          <p:cNvSpPr/>
          <p:nvPr/>
        </p:nvSpPr>
        <p:spPr>
          <a:xfrm>
            <a:off x="10348200" y="4351680"/>
            <a:ext cx="2845800" cy="1055880"/>
          </a:xfrm>
          <a:custGeom>
            <a:avLst/>
            <a:gdLst>
              <a:gd name="textAreaLeft" fmla="*/ 0 w 2845800"/>
              <a:gd name="textAreaRight" fmla="*/ 2846160 w 2845800"/>
              <a:gd name="textAreaTop" fmla="*/ 0 h 1055880"/>
              <a:gd name="textAreaBottom" fmla="*/ 1056240 h 1055880"/>
            </a:gdLst>
            <a:ahLst/>
            <a:rect l="textAreaLeft" t="textAreaTop" r="textAreaRight" b="textAreaBottom"/>
            <a:pathLst>
              <a:path w="2846281" h="1056245">
                <a:moveTo>
                  <a:pt x="0" y="0"/>
                </a:moveTo>
                <a:lnTo>
                  <a:pt x="2846280" y="0"/>
                </a:lnTo>
                <a:lnTo>
                  <a:pt x="2846280" y="1056245"/>
                </a:lnTo>
                <a:lnTo>
                  <a:pt x="0" y="10562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Picture 23" descr=""/>
          <p:cNvPicPr/>
          <p:nvPr/>
        </p:nvPicPr>
        <p:blipFill>
          <a:blip r:embed="rId10"/>
          <a:stretch/>
        </p:blipFill>
        <p:spPr>
          <a:xfrm>
            <a:off x="14579280" y="4572000"/>
            <a:ext cx="442440" cy="835200"/>
          </a:xfrm>
          <a:prstGeom prst="rect">
            <a:avLst/>
          </a:prstGeom>
          <a:ln w="0">
            <a:noFill/>
          </a:ln>
        </p:spPr>
      </p:pic>
      <p:grpSp>
        <p:nvGrpSpPr>
          <p:cNvPr id="182" name="Group 24"/>
          <p:cNvGrpSpPr/>
          <p:nvPr/>
        </p:nvGrpSpPr>
        <p:grpSpPr>
          <a:xfrm>
            <a:off x="13394520" y="4462560"/>
            <a:ext cx="1040040" cy="833760"/>
            <a:chOff x="13394520" y="4462560"/>
            <a:chExt cx="1040040" cy="833760"/>
          </a:xfrm>
        </p:grpSpPr>
        <p:sp>
          <p:nvSpPr>
            <p:cNvPr id="183" name="Freeform 25"/>
            <p:cNvSpPr/>
            <p:nvPr/>
          </p:nvSpPr>
          <p:spPr>
            <a:xfrm>
              <a:off x="13394520" y="4462560"/>
              <a:ext cx="1040040" cy="833760"/>
            </a:xfrm>
            <a:custGeom>
              <a:avLst/>
              <a:gdLst>
                <a:gd name="textAreaLeft" fmla="*/ 0 w 1040040"/>
                <a:gd name="textAreaRight" fmla="*/ 1040400 w 1040040"/>
                <a:gd name="textAreaTop" fmla="*/ 0 h 833760"/>
                <a:gd name="textAreaBottom" fmla="*/ 834120 h 833760"/>
              </a:gdLst>
              <a:ahLst/>
              <a:rect l="textAreaLeft" t="textAreaTop" r="textAreaRight" b="textAreaBottom"/>
              <a:pathLst>
                <a:path w="1014077" h="812800">
                  <a:moveTo>
                    <a:pt x="1014077" y="406400"/>
                  </a:moveTo>
                  <a:lnTo>
                    <a:pt x="607677" y="0"/>
                  </a:lnTo>
                  <a:lnTo>
                    <a:pt x="60767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07677" y="609600"/>
                  </a:lnTo>
                  <a:lnTo>
                    <a:pt x="607677" y="812800"/>
                  </a:lnTo>
                  <a:lnTo>
                    <a:pt x="1014077" y="406400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4" name="TextBox 26"/>
            <p:cNvSpPr/>
            <p:nvPr/>
          </p:nvSpPr>
          <p:spPr>
            <a:xfrm>
              <a:off x="13394520" y="4641840"/>
              <a:ext cx="936000" cy="44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23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185" name="Freeform 27"/>
          <p:cNvSpPr/>
          <p:nvPr/>
        </p:nvSpPr>
        <p:spPr>
          <a:xfrm>
            <a:off x="10416600" y="6128280"/>
            <a:ext cx="4017960" cy="1776600"/>
          </a:xfrm>
          <a:custGeom>
            <a:avLst/>
            <a:gdLst>
              <a:gd name="textAreaLeft" fmla="*/ 0 w 4017960"/>
              <a:gd name="textAreaRight" fmla="*/ 4018320 w 4017960"/>
              <a:gd name="textAreaTop" fmla="*/ 0 h 1776600"/>
              <a:gd name="textAreaBottom" fmla="*/ 1776960 h 1776600"/>
            </a:gdLst>
            <a:ahLst/>
            <a:rect l="textAreaLeft" t="textAreaTop" r="textAreaRight" b="textAreaBottom"/>
            <a:pathLst>
              <a:path w="4018447" h="1776920">
                <a:moveTo>
                  <a:pt x="0" y="0"/>
                </a:moveTo>
                <a:lnTo>
                  <a:pt x="4018447" y="0"/>
                </a:lnTo>
                <a:lnTo>
                  <a:pt x="4018447" y="1776920"/>
                </a:lnTo>
                <a:lnTo>
                  <a:pt x="0" y="17769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Freeform 28"/>
          <p:cNvSpPr/>
          <p:nvPr/>
        </p:nvSpPr>
        <p:spPr>
          <a:xfrm>
            <a:off x="14642280" y="6128280"/>
            <a:ext cx="3360240" cy="1469880"/>
          </a:xfrm>
          <a:custGeom>
            <a:avLst/>
            <a:gdLst>
              <a:gd name="textAreaLeft" fmla="*/ 0 w 3360240"/>
              <a:gd name="textAreaRight" fmla="*/ 3360600 w 3360240"/>
              <a:gd name="textAreaTop" fmla="*/ 0 h 1469880"/>
              <a:gd name="textAreaBottom" fmla="*/ 1470240 h 1469880"/>
            </a:gdLst>
            <a:ahLst/>
            <a:rect l="textAreaLeft" t="textAreaTop" r="textAreaRight" b="textAreaBottom"/>
            <a:pathLst>
              <a:path w="3360749" h="1470328">
                <a:moveTo>
                  <a:pt x="0" y="0"/>
                </a:moveTo>
                <a:lnTo>
                  <a:pt x="3360749" y="0"/>
                </a:lnTo>
                <a:lnTo>
                  <a:pt x="3360749" y="1470328"/>
                </a:lnTo>
                <a:lnTo>
                  <a:pt x="0" y="14703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Freeform 29"/>
          <p:cNvSpPr/>
          <p:nvPr/>
        </p:nvSpPr>
        <p:spPr>
          <a:xfrm>
            <a:off x="14642280" y="8022960"/>
            <a:ext cx="3556440" cy="1352520"/>
          </a:xfrm>
          <a:custGeom>
            <a:avLst/>
            <a:gdLst>
              <a:gd name="textAreaLeft" fmla="*/ 0 w 3556440"/>
              <a:gd name="textAreaRight" fmla="*/ 3556800 w 3556440"/>
              <a:gd name="textAreaTop" fmla="*/ 0 h 1352520"/>
              <a:gd name="textAreaBottom" fmla="*/ 1352880 h 1352520"/>
            </a:gdLst>
            <a:ahLst/>
            <a:rect l="textAreaLeft" t="textAreaTop" r="textAreaRight" b="textAreaBottom"/>
            <a:pathLst>
              <a:path w="3556965" h="1352969">
                <a:moveTo>
                  <a:pt x="0" y="0"/>
                </a:moveTo>
                <a:lnTo>
                  <a:pt x="3556965" y="0"/>
                </a:lnTo>
                <a:lnTo>
                  <a:pt x="3556965" y="1352970"/>
                </a:lnTo>
                <a:lnTo>
                  <a:pt x="0" y="13529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Freeform 30"/>
          <p:cNvSpPr/>
          <p:nvPr/>
        </p:nvSpPr>
        <p:spPr>
          <a:xfrm>
            <a:off x="15768720" y="1716480"/>
            <a:ext cx="2430000" cy="2185920"/>
          </a:xfrm>
          <a:custGeom>
            <a:avLst/>
            <a:gdLst>
              <a:gd name="textAreaLeft" fmla="*/ 0 w 2430000"/>
              <a:gd name="textAreaRight" fmla="*/ 2430360 w 2430000"/>
              <a:gd name="textAreaTop" fmla="*/ 0 h 2185920"/>
              <a:gd name="textAreaBottom" fmla="*/ 2186280 h 2185920"/>
            </a:gdLst>
            <a:ahLst/>
            <a:rect l="textAreaLeft" t="textAreaTop" r="textAreaRight" b="textAreaBottom"/>
            <a:pathLst>
              <a:path w="2430471" h="2186407">
                <a:moveTo>
                  <a:pt x="0" y="0"/>
                </a:moveTo>
                <a:lnTo>
                  <a:pt x="2430471" y="0"/>
                </a:lnTo>
                <a:lnTo>
                  <a:pt x="2430471" y="2186407"/>
                </a:lnTo>
                <a:lnTo>
                  <a:pt x="0" y="218640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TextBox 31"/>
          <p:cNvSpPr/>
          <p:nvPr/>
        </p:nvSpPr>
        <p:spPr>
          <a:xfrm>
            <a:off x="4927320" y="123120"/>
            <a:ext cx="8433360" cy="106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8399"/>
              </a:lnSpc>
            </a:pPr>
            <a:r>
              <a:rPr b="1" lang="en-US" sz="6000" spc="-1" strike="noStrike">
                <a:solidFill>
                  <a:srgbClr val="ffff00"/>
                </a:solidFill>
                <a:latin typeface="Montserrat Bold"/>
                <a:ea typeface="Montserrat Bold"/>
              </a:rPr>
              <a:t>IMPLEMENTAÇÕES </a:t>
            </a:r>
            <a:endParaRPr b="0" lang="pt-BR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0" name="TextBox 32"/>
          <p:cNvSpPr/>
          <p:nvPr/>
        </p:nvSpPr>
        <p:spPr>
          <a:xfrm>
            <a:off x="168120" y="1779120"/>
            <a:ext cx="68832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40"/>
              </a:lnSpc>
            </a:pPr>
            <a:r>
              <a:rPr b="1" lang="en-US" sz="2029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03</a:t>
            </a:r>
            <a:endParaRPr b="0" lang="pt-BR" sz="202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1" name="TextBox 33"/>
          <p:cNvSpPr/>
          <p:nvPr/>
        </p:nvSpPr>
        <p:spPr>
          <a:xfrm>
            <a:off x="1037520" y="1823040"/>
            <a:ext cx="306288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681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Criar um predador para caçar as formigas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2" name="TextBox 34"/>
          <p:cNvSpPr/>
          <p:nvPr/>
        </p:nvSpPr>
        <p:spPr>
          <a:xfrm>
            <a:off x="10348200" y="1820880"/>
            <a:ext cx="68832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40"/>
              </a:lnSpc>
            </a:pPr>
            <a:r>
              <a:rPr b="1" lang="en-US" sz="2029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04</a:t>
            </a:r>
            <a:endParaRPr b="0" lang="pt-BR" sz="202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3" name="TextBox 35"/>
          <p:cNvSpPr/>
          <p:nvPr/>
        </p:nvSpPr>
        <p:spPr>
          <a:xfrm>
            <a:off x="11118960" y="1766160"/>
            <a:ext cx="256428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681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Adicionar um Feromônio(cheiro) que chama atenção das formigas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4" name="TextBox 36"/>
          <p:cNvSpPr/>
          <p:nvPr/>
        </p:nvSpPr>
        <p:spPr>
          <a:xfrm>
            <a:off x="168120" y="7876800"/>
            <a:ext cx="23781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1" lang="en-US" sz="160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Criando o predador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5" name="TextBox 37"/>
          <p:cNvSpPr/>
          <p:nvPr/>
        </p:nvSpPr>
        <p:spPr>
          <a:xfrm>
            <a:off x="4704480" y="7876800"/>
            <a:ext cx="2378160" cy="5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1" lang="en-US" sz="160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Instruções para caçar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6" name="TextBox 38"/>
          <p:cNvSpPr/>
          <p:nvPr/>
        </p:nvSpPr>
        <p:spPr>
          <a:xfrm>
            <a:off x="10416600" y="7876800"/>
            <a:ext cx="2378160" cy="5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1" lang="en-US" sz="160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Gerando o Feromônio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TextBox 39"/>
          <p:cNvSpPr/>
          <p:nvPr/>
        </p:nvSpPr>
        <p:spPr>
          <a:xfrm>
            <a:off x="14642280" y="7570080"/>
            <a:ext cx="23781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1" lang="en-US" sz="160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Seguir o Feromônio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8" name="TextBox 40"/>
          <p:cNvSpPr/>
          <p:nvPr/>
        </p:nvSpPr>
        <p:spPr>
          <a:xfrm>
            <a:off x="14642280" y="9347400"/>
            <a:ext cx="3477960" cy="5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1" lang="en-US" sz="1600" spc="-1" strike="noStrike">
                <a:solidFill>
                  <a:srgbClr val="6bc83f"/>
                </a:solidFill>
                <a:latin typeface="Open Sans Bold"/>
                <a:ea typeface="Open Sans Bold"/>
              </a:rPr>
              <a:t>Função de atração do  Feromônio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9" name="Freeform 41"/>
          <p:cNvSpPr/>
          <p:nvPr/>
        </p:nvSpPr>
        <p:spPr>
          <a:xfrm flipH="1">
            <a:off x="255600" y="2769120"/>
            <a:ext cx="1562760" cy="1562760"/>
          </a:xfrm>
          <a:custGeom>
            <a:avLst/>
            <a:gdLst>
              <a:gd name="textAreaLeft" fmla="*/ -360 w 1562760"/>
              <a:gd name="textAreaRight" fmla="*/ 1562760 w 1562760"/>
              <a:gd name="textAreaTop" fmla="*/ 0 h 1562760"/>
              <a:gd name="textAreaBottom" fmla="*/ 1563120 h 1562760"/>
            </a:gdLst>
            <a:ahLst/>
            <a:rect l="textAreaLeft" t="textAreaTop" r="textAreaRight" b="textAreaBottom"/>
            <a:pathLst>
              <a:path w="1563023" h="1563023">
                <a:moveTo>
                  <a:pt x="1563023" y="0"/>
                </a:moveTo>
                <a:lnTo>
                  <a:pt x="0" y="0"/>
                </a:lnTo>
                <a:lnTo>
                  <a:pt x="0" y="1563023"/>
                </a:lnTo>
                <a:lnTo>
                  <a:pt x="1563023" y="1563023"/>
                </a:lnTo>
                <a:lnTo>
                  <a:pt x="1563023" y="0"/>
                </a:lnTo>
                <a:close/>
              </a:path>
            </a:pathLst>
          </a:cu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419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Box 2"/>
          <p:cNvSpPr/>
          <p:nvPr/>
        </p:nvSpPr>
        <p:spPr>
          <a:xfrm>
            <a:off x="699840" y="1083960"/>
            <a:ext cx="12080160" cy="518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615"/>
              </a:lnSpc>
            </a:pPr>
            <a:r>
              <a:rPr b="1" lang="en-US" sz="14030" spc="-1" strike="noStrike">
                <a:solidFill>
                  <a:srgbClr val="6bc83f"/>
                </a:solidFill>
                <a:latin typeface="Montserrat Bold"/>
                <a:ea typeface="Montserrat Bold"/>
              </a:rPr>
              <a:t>FIM DO TRABALHO</a:t>
            </a:r>
            <a:endParaRPr b="0" lang="pt-BR" sz="1403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13615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1" name="TextBox 3"/>
          <p:cNvSpPr/>
          <p:nvPr/>
        </p:nvSpPr>
        <p:spPr>
          <a:xfrm>
            <a:off x="1028880" y="4803840"/>
            <a:ext cx="430452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5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Open Sans"/>
                <a:ea typeface="Open Sans"/>
              </a:rPr>
              <a:t>Obrigado pela atenção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LibreOffice/7.5.2.2$Windows_X86_64 LibreOffice_project/53bb9681a964705cf672590721dbc85eb4d0c3a2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DAGYcSEaAew</dc:identifier>
  <dc:language>pt-BR</dc:language>
  <cp:lastModifiedBy/>
  <dcterms:modified xsi:type="dcterms:W3CDTF">2024-12-10T22:13:46Z</dcterms:modified>
  <cp:revision>2</cp:revision>
  <dc:subject/>
  <dc:title>formiga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